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78" r:id="rId6"/>
    <p:sldId id="318" r:id="rId7"/>
    <p:sldId id="279" r:id="rId8"/>
    <p:sldId id="319" r:id="rId9"/>
    <p:sldId id="283" r:id="rId10"/>
    <p:sldId id="327" r:id="rId11"/>
    <p:sldId id="328" r:id="rId12"/>
    <p:sldId id="301" r:id="rId13"/>
    <p:sldId id="302" r:id="rId14"/>
    <p:sldId id="329" r:id="rId15"/>
    <p:sldId id="331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75758" autoAdjust="0"/>
  </p:normalViewPr>
  <p:slideViewPr>
    <p:cSldViewPr snapToGrid="0">
      <p:cViewPr varScale="1">
        <p:scale>
          <a:sx n="89" d="100"/>
          <a:sy n="89" d="100"/>
        </p:scale>
        <p:origin x="830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9/7/2024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9/7/2024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116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182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80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429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12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898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81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706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23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C7F6B47B-FE57-44F5-B5A8-26DF978ABF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133E6176-F4F6-41F9-8F2A-BA6586E165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=""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=""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=""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=""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=""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=""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="" xmlns:a16="http://schemas.microsoft.com/office/drawing/2014/main" id="{84044BB2-E43C-47D4-AA71-04F22AA35E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=""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=""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=""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=""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=""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9172C710-E0AE-4BB2-88CC-99E77C188C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=""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=""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=""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=""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=""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=""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=""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=""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=""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C6886378-0368-485F-8D6E-3C9CB4C63C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58EB2C4E-9EF3-4CC7-9BDE-ED5598CCBF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=""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=""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=""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FEDCC43F-6D79-4D9A-A842-74287B40D3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=""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=""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=""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=""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=""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=""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=""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41C2529C-151F-488B-A358-D60A3D5521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=""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=""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=""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=""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=""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=""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=""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=""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=""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=""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CBAACD0B-92AC-4BB5-B2A1-E707BF0461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A55D8F5-8A01-4257-9CE6-A1B977F30F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0F2C8F2-9655-45C9-AEF1-0F524E9044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4458165E-0BB4-4621-BC5C-EB2DDE22E4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6F4798AF-A852-4991-B42B-A74C235745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CBCA52D7-A558-4733-BD5C-28751C99A1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0D59F18F-5BD3-4E80-A69E-6D92DA9BB5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79CFC79B-A403-4086-AB1A-E4F1F5AC31F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=""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=""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=""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=""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=""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=""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=""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=""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=""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=""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=""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=""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=""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=""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=""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=""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=""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=""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=""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=""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=""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=""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=""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=""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=""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=""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=""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=""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=""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=""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=""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=""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97A40874-7B89-4A5D-9562-21D6994C39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="" xmlns:a16="http://schemas.microsoft.com/office/drawing/2014/main" id="{0ADA1982-C216-4747-ACCC-39BC3F50B1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6F8B9974-85ED-46AA-8617-AC54C847B6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=""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=""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=""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5EDBA775-4308-4BDB-B966-8167F3D04F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8BDDB0B0-BDCD-459F-AF20-19E1A72176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69A8E9D1-9673-42D1-A573-05CDC9EF88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52F851C1-89A7-44A6-8617-10C435FCD3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=""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=""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=""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=""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=""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=""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=""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8A79A51B-CC7A-4B36-B457-AF32363881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="" xmlns:a16="http://schemas.microsoft.com/office/drawing/2014/main" id="{18B0121B-CD0E-495B-9B36-4E88EA4A9786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=""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D319C8D5-E3A6-45C8-8A64-1C1B70C90DD1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01486F31-E79E-4E60-8749-B8036B3F096A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8139AA92-1781-41FF-9168-9F70B1CD9F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=""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=""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=""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=""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=""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=""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=""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=""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=""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=""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=""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=""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=""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=""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=""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=""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=""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=""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=""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="" xmlns:a16="http://schemas.microsoft.com/office/drawing/2014/main" id="{9DC42105-8FBF-4317-8822-399B1F791A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="" xmlns:a16="http://schemas.microsoft.com/office/drawing/2014/main" id="{644C80F9-E615-4699-A719-131E620117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="" xmlns:a16="http://schemas.microsoft.com/office/drawing/2014/main" id="{191882A0-07C5-40D6-9520-02882775B2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="" xmlns:a16="http://schemas.microsoft.com/office/drawing/2014/main" id="{242E90BB-F1EA-466F-939C-623189DF3A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="" xmlns:a16="http://schemas.microsoft.com/office/drawing/2014/main" id="{CBBFD36F-B307-4513-ABAD-4A02FF7371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="" xmlns:a16="http://schemas.microsoft.com/office/drawing/2014/main" id="{2E69D0B1-6D57-4A70-9C3C-F3A072AAA3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95C6593C-7D72-47FB-AACE-F8848EAFA3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=""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=""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=""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17DE9787-F8D7-4BBC-B3C0-144EEF4730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=""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=""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=""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=""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=""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=""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=""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=""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=""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=""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=""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=""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65AAE033-7EA4-4A87-A126-29FE427645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="" xmlns:a16="http://schemas.microsoft.com/office/drawing/2014/main" id="{A5F6FE17-A48F-4A3E-8719-1DE83CD6B4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=""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=""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=""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03BA4599-9856-44E7-A2B6-2354614AF7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=""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=""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=""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=""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FE551AED-617A-4A51-AA8F-586F3703B7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EC80EFA4-265B-48D2-AE72-8585EEED64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=""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=""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=""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=""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=""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=""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=""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=""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=""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86D81B66-9FC1-4E48-808B-98B1726D47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=""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=""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=""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=""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=""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=""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=""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=""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=""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=""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B4076C2D-3CFB-4EFB-8012-9F6E653336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=""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=""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=""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=""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=""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=""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=""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=""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=""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=""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=""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=""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ED540A63-9BB9-478A-BE65-7A90101832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=""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=""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=""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5F31BC2D-187A-4ED3-8D67-C55187E532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5490FC0B-50EB-42D6-A2A5-E02EE642E2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=""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=""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=""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=""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=""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=""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=""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=""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=""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4E96CB8F-A88F-40C3-A65B-8C33A16A0C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=""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=""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=""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=""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=""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=""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=""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=""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=""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=""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70" y="948907"/>
            <a:ext cx="6839539" cy="3023328"/>
          </a:xfrm>
        </p:spPr>
        <p:txBody>
          <a:bodyPr/>
          <a:lstStyle/>
          <a:p>
            <a:r>
              <a:rPr lang="sr-Latn-RS" sz="4000" dirty="0"/>
              <a:t>Cloud baze podataka i Database-as-a-service rešenja kod MS SQL Server baze podataka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6870" y="4097038"/>
            <a:ext cx="4989628" cy="816022"/>
          </a:xfrm>
        </p:spPr>
        <p:txBody>
          <a:bodyPr>
            <a:normAutofit/>
          </a:bodyPr>
          <a:lstStyle/>
          <a:p>
            <a:r>
              <a:rPr lang="sr-Latn-RS" sz="2400" dirty="0" smtClean="0"/>
              <a:t>Student</a:t>
            </a:r>
            <a:r>
              <a:rPr lang="sr-Latn-R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sr-Latn-RS" sz="2400" dirty="0" smtClean="0"/>
              <a:t>Lazar Najdanović </a:t>
            </a:r>
            <a:r>
              <a:rPr lang="sr-Latn-R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176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960112" y="1915064"/>
            <a:ext cx="8234602" cy="3364301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Azure SQL Database </a:t>
            </a:r>
            <a:r>
              <a:rPr lang="en-US" sz="2400" dirty="0" err="1"/>
              <a:t>nudi</a:t>
            </a:r>
            <a:r>
              <a:rPr lang="en-US" sz="2400" dirty="0"/>
              <a:t> </a:t>
            </a:r>
            <a:r>
              <a:rPr lang="en-US" sz="2400" dirty="0" err="1"/>
              <a:t>dve</a:t>
            </a:r>
            <a:r>
              <a:rPr lang="en-US" sz="2400" dirty="0"/>
              <a:t> </a:t>
            </a:r>
            <a:r>
              <a:rPr lang="en-US" sz="2400" dirty="0" err="1"/>
              <a:t>glavne</a:t>
            </a:r>
            <a:r>
              <a:rPr lang="en-US" sz="2400" dirty="0"/>
              <a:t> </a:t>
            </a:r>
            <a:r>
              <a:rPr lang="en-US" sz="2400" dirty="0" err="1"/>
              <a:t>opcije</a:t>
            </a:r>
            <a:r>
              <a:rPr lang="en-US" sz="2400" dirty="0"/>
              <a:t> </a:t>
            </a:r>
            <a:r>
              <a:rPr lang="en-US" sz="2400" dirty="0" err="1" smtClean="0"/>
              <a:t>implementacije</a:t>
            </a:r>
            <a:r>
              <a:rPr lang="sr-Latn-RS" sz="2400" dirty="0" smtClean="0"/>
              <a:t>:</a:t>
            </a:r>
          </a:p>
          <a:p>
            <a:pPr lvl="1"/>
            <a:r>
              <a:rPr lang="en-US" b="1" dirty="0"/>
              <a:t>Single </a:t>
            </a:r>
            <a:r>
              <a:rPr lang="en-US" b="1" dirty="0" err="1"/>
              <a:t>baza</a:t>
            </a:r>
            <a:r>
              <a:rPr lang="en-US" b="1" dirty="0"/>
              <a:t> </a:t>
            </a:r>
            <a:r>
              <a:rPr lang="en-US" b="1" dirty="0" err="1"/>
              <a:t>podataka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Izolovana</a:t>
            </a:r>
            <a:r>
              <a:rPr lang="en-US" dirty="0"/>
              <a:t>, </a:t>
            </a:r>
            <a:r>
              <a:rPr lang="en-US" dirty="0" err="1"/>
              <a:t>potpuno</a:t>
            </a:r>
            <a:r>
              <a:rPr lang="en-US" dirty="0"/>
              <a:t> </a:t>
            </a:r>
            <a:r>
              <a:rPr lang="en-US" dirty="0" err="1"/>
              <a:t>upravljana</a:t>
            </a:r>
            <a:r>
              <a:rPr lang="en-US" dirty="0"/>
              <a:t>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pogodna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mikroservise</a:t>
            </a:r>
            <a:r>
              <a:rPr lang="en-US" dirty="0" smtClean="0"/>
              <a:t>.</a:t>
            </a:r>
            <a:endParaRPr lang="sr-Latn-RS" dirty="0" smtClean="0"/>
          </a:p>
          <a:p>
            <a:pPr lvl="1"/>
            <a:r>
              <a:rPr lang="en-US" b="1" dirty="0"/>
              <a:t>Elastic pool:</a:t>
            </a:r>
            <a:r>
              <a:rPr lang="en-US" dirty="0"/>
              <a:t> </a:t>
            </a:r>
            <a:r>
              <a:rPr lang="en-US" dirty="0" err="1"/>
              <a:t>Grupisanje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zajedničkim</a:t>
            </a:r>
            <a:r>
              <a:rPr lang="en-US" dirty="0"/>
              <a:t> </a:t>
            </a:r>
            <a:r>
              <a:rPr lang="en-US" dirty="0" err="1"/>
              <a:t>resursima</a:t>
            </a:r>
            <a:r>
              <a:rPr lang="en-US" dirty="0"/>
              <a:t> </a:t>
            </a:r>
            <a:r>
              <a:rPr lang="en-US" dirty="0" err="1"/>
              <a:t>radi</a:t>
            </a:r>
            <a:r>
              <a:rPr lang="en-US" dirty="0"/>
              <a:t> </a:t>
            </a:r>
            <a:r>
              <a:rPr lang="en-US" dirty="0" err="1"/>
              <a:t>optimizacije</a:t>
            </a:r>
            <a:r>
              <a:rPr lang="en-US" dirty="0"/>
              <a:t> </a:t>
            </a:r>
            <a:r>
              <a:rPr lang="en-US" dirty="0" err="1"/>
              <a:t>troškova</a:t>
            </a:r>
            <a:r>
              <a:rPr lang="en-US" dirty="0"/>
              <a:t>.</a:t>
            </a:r>
            <a:endParaRPr lang="sr-Latn-RS" dirty="0" smtClean="0"/>
          </a:p>
          <a:p>
            <a:pPr lvl="1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15975" y="562048"/>
            <a:ext cx="6922876" cy="687834"/>
          </a:xfrm>
        </p:spPr>
        <p:txBody>
          <a:bodyPr/>
          <a:lstStyle/>
          <a:p>
            <a:r>
              <a:rPr lang="sr-Latn-RS" sz="3200" dirty="0" smtClean="0"/>
              <a:t>Azure sql database</a:t>
            </a:r>
            <a:endParaRPr lang="en-US" sz="3200" dirty="0"/>
          </a:p>
        </p:txBody>
      </p:sp>
      <p:sp>
        <p:nvSpPr>
          <p:cNvPr id="8" name="object 18"/>
          <p:cNvSpPr/>
          <p:nvPr/>
        </p:nvSpPr>
        <p:spPr>
          <a:xfrm>
            <a:off x="330619" y="1984076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72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9711" y="212570"/>
            <a:ext cx="4919354" cy="667498"/>
          </a:xfrm>
        </p:spPr>
        <p:txBody>
          <a:bodyPr/>
          <a:lstStyle/>
          <a:p>
            <a:r>
              <a:rPr lang="sr-Latn-RS" dirty="0" smtClean="0"/>
              <a:t>Google cloud SQL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21263" y="1256673"/>
            <a:ext cx="8341650" cy="4410882"/>
          </a:xfrm>
        </p:spPr>
        <p:txBody>
          <a:bodyPr/>
          <a:lstStyle/>
          <a:p>
            <a:pPr algn="just"/>
            <a:r>
              <a:rPr lang="en-US" sz="1800" dirty="0"/>
              <a:t>Google Cloud je </a:t>
            </a:r>
            <a:r>
              <a:rPr lang="en-US" sz="1800" dirty="0" err="1"/>
              <a:t>globalna</a:t>
            </a:r>
            <a:r>
              <a:rPr lang="en-US" sz="1800" dirty="0"/>
              <a:t> </a:t>
            </a:r>
            <a:r>
              <a:rPr lang="en-US" sz="1800" dirty="0" err="1"/>
              <a:t>platforma</a:t>
            </a:r>
            <a:r>
              <a:rPr lang="en-US" sz="1800" dirty="0"/>
              <a:t> </a:t>
            </a:r>
            <a:r>
              <a:rPr lang="en-US" sz="1800" dirty="0" err="1"/>
              <a:t>za</a:t>
            </a:r>
            <a:r>
              <a:rPr lang="en-US" sz="1800" dirty="0"/>
              <a:t> </a:t>
            </a:r>
            <a:r>
              <a:rPr lang="en-US" sz="1800" dirty="0" err="1"/>
              <a:t>računarstvo</a:t>
            </a:r>
            <a:r>
              <a:rPr lang="en-US" sz="1800" dirty="0"/>
              <a:t> u </a:t>
            </a:r>
            <a:r>
              <a:rPr lang="en-US" sz="1800" dirty="0" err="1"/>
              <a:t>oblaku</a:t>
            </a:r>
            <a:r>
              <a:rPr lang="en-US" sz="1800" dirty="0"/>
              <a:t> </a:t>
            </a:r>
            <a:r>
              <a:rPr lang="en-US" sz="1800" dirty="0" err="1"/>
              <a:t>koja</a:t>
            </a:r>
            <a:r>
              <a:rPr lang="en-US" sz="1800" dirty="0"/>
              <a:t> </a:t>
            </a:r>
            <a:r>
              <a:rPr lang="en-US" sz="1800" dirty="0" err="1"/>
              <a:t>pruža</a:t>
            </a:r>
            <a:r>
              <a:rPr lang="en-US" sz="1800" dirty="0"/>
              <a:t> </a:t>
            </a:r>
            <a:r>
              <a:rPr lang="en-US" sz="1800" dirty="0" err="1"/>
              <a:t>širok</a:t>
            </a:r>
            <a:r>
              <a:rPr lang="en-US" sz="1800" dirty="0"/>
              <a:t> </a:t>
            </a:r>
            <a:r>
              <a:rPr lang="en-US" sz="1800" dirty="0" err="1"/>
              <a:t>spektar</a:t>
            </a:r>
            <a:r>
              <a:rPr lang="en-US" sz="1800" dirty="0"/>
              <a:t> </a:t>
            </a:r>
            <a:r>
              <a:rPr lang="en-US" sz="1800" dirty="0" err="1"/>
              <a:t>fizičkih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virtuelnih</a:t>
            </a:r>
            <a:r>
              <a:rPr lang="en-US" sz="1800" dirty="0"/>
              <a:t> </a:t>
            </a:r>
            <a:r>
              <a:rPr lang="en-US" sz="1800" dirty="0" err="1"/>
              <a:t>resursa</a:t>
            </a:r>
            <a:r>
              <a:rPr lang="en-US" sz="1800" dirty="0"/>
              <a:t> </a:t>
            </a:r>
            <a:r>
              <a:rPr lang="en-US" sz="1800" dirty="0" err="1"/>
              <a:t>za</a:t>
            </a:r>
            <a:r>
              <a:rPr lang="en-US" sz="1800" dirty="0"/>
              <a:t> </a:t>
            </a:r>
            <a:r>
              <a:rPr lang="en-US" sz="1800" dirty="0" err="1"/>
              <a:t>različite</a:t>
            </a:r>
            <a:r>
              <a:rPr lang="en-US" sz="1800" dirty="0"/>
              <a:t> </a:t>
            </a:r>
            <a:r>
              <a:rPr lang="en-US" sz="1800" dirty="0" err="1"/>
              <a:t>korisničke</a:t>
            </a:r>
            <a:r>
              <a:rPr lang="en-US" sz="1800" dirty="0"/>
              <a:t> </a:t>
            </a:r>
            <a:r>
              <a:rPr lang="en-US" sz="1800" dirty="0" err="1"/>
              <a:t>potrebe</a:t>
            </a:r>
            <a:r>
              <a:rPr lang="en-US" sz="1800" dirty="0" smtClean="0"/>
              <a:t>.</a:t>
            </a:r>
            <a:endParaRPr lang="sr-Latn-RS" sz="1800" dirty="0" smtClean="0"/>
          </a:p>
          <a:p>
            <a:pPr algn="just"/>
            <a:r>
              <a:rPr lang="en-US" sz="1800" dirty="0" err="1"/>
              <a:t>Resursi</a:t>
            </a:r>
            <a:r>
              <a:rPr lang="en-US" sz="1800" dirty="0"/>
              <a:t>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raspoređeni</a:t>
            </a:r>
            <a:r>
              <a:rPr lang="en-US" sz="1800" dirty="0"/>
              <a:t> </a:t>
            </a:r>
            <a:r>
              <a:rPr lang="en-US" sz="1800" dirty="0" err="1"/>
              <a:t>kroz</a:t>
            </a:r>
            <a:r>
              <a:rPr lang="en-US" sz="1800" dirty="0"/>
              <a:t> </a:t>
            </a:r>
            <a:r>
              <a:rPr lang="en-US" sz="1800" dirty="0" err="1"/>
              <a:t>regije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zone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globalnom</a:t>
            </a:r>
            <a:r>
              <a:rPr lang="en-US" sz="1800" dirty="0"/>
              <a:t> </a:t>
            </a:r>
            <a:r>
              <a:rPr lang="en-US" sz="1800" dirty="0" err="1"/>
              <a:t>nivou</a:t>
            </a:r>
            <a:r>
              <a:rPr lang="en-US" sz="1800" dirty="0"/>
              <a:t> (u </a:t>
            </a:r>
            <a:r>
              <a:rPr lang="en-US" sz="1800" dirty="0" err="1"/>
              <a:t>Aziji</a:t>
            </a:r>
            <a:r>
              <a:rPr lang="en-US" sz="1800" dirty="0"/>
              <a:t>, </a:t>
            </a:r>
            <a:r>
              <a:rPr lang="en-US" sz="1800" dirty="0" err="1"/>
              <a:t>Australiji</a:t>
            </a:r>
            <a:r>
              <a:rPr lang="en-US" sz="1800" dirty="0"/>
              <a:t>, </a:t>
            </a:r>
            <a:r>
              <a:rPr lang="en-US" sz="1800" dirty="0" err="1"/>
              <a:t>Evropi</a:t>
            </a:r>
            <a:r>
              <a:rPr lang="en-US" sz="1800" dirty="0"/>
              <a:t>, </a:t>
            </a:r>
            <a:r>
              <a:rPr lang="en-US" sz="1800" dirty="0" err="1"/>
              <a:t>Africi</a:t>
            </a:r>
            <a:r>
              <a:rPr lang="en-US" sz="1800" dirty="0"/>
              <a:t>, </a:t>
            </a:r>
            <a:r>
              <a:rPr lang="en-US" sz="1800" dirty="0" err="1"/>
              <a:t>Bliskom</a:t>
            </a:r>
            <a:r>
              <a:rPr lang="en-US" sz="1800" dirty="0"/>
              <a:t> </a:t>
            </a:r>
            <a:r>
              <a:rPr lang="en-US" sz="1800" dirty="0" err="1"/>
              <a:t>Istoku</a:t>
            </a:r>
            <a:r>
              <a:rPr lang="en-US" sz="1800" dirty="0"/>
              <a:t>, </a:t>
            </a:r>
            <a:r>
              <a:rPr lang="en-US" sz="1800" dirty="0" err="1"/>
              <a:t>Severnoj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Južnoj</a:t>
            </a:r>
            <a:r>
              <a:rPr lang="en-US" sz="1800" dirty="0"/>
              <a:t> </a:t>
            </a:r>
            <a:r>
              <a:rPr lang="en-US" sz="1800" dirty="0" err="1"/>
              <a:t>Americi</a:t>
            </a:r>
            <a:r>
              <a:rPr lang="en-US" sz="1800" dirty="0"/>
              <a:t>) </a:t>
            </a:r>
            <a:r>
              <a:rPr lang="en-US" sz="1800" dirty="0" err="1"/>
              <a:t>radi</a:t>
            </a:r>
            <a:r>
              <a:rPr lang="en-US" sz="1800" dirty="0"/>
              <a:t> </a:t>
            </a:r>
            <a:r>
              <a:rPr lang="en-US" sz="1800" dirty="0" err="1"/>
              <a:t>optimizacije</a:t>
            </a:r>
            <a:r>
              <a:rPr lang="en-US" sz="1800" dirty="0"/>
              <a:t> </a:t>
            </a:r>
            <a:r>
              <a:rPr lang="en-US" sz="1800" dirty="0" err="1"/>
              <a:t>performansi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visoke</a:t>
            </a:r>
            <a:r>
              <a:rPr lang="en-US" sz="1800" dirty="0"/>
              <a:t> </a:t>
            </a:r>
            <a:r>
              <a:rPr lang="en-US" sz="1800" dirty="0" err="1"/>
              <a:t>dostupnosti</a:t>
            </a:r>
            <a:r>
              <a:rPr lang="en-US" sz="1800" dirty="0" smtClean="0"/>
              <a:t>.</a:t>
            </a:r>
            <a:endParaRPr lang="sr-Latn-RS" sz="1800" dirty="0" smtClean="0"/>
          </a:p>
          <a:p>
            <a:pPr algn="just"/>
            <a:r>
              <a:rPr lang="en-US" sz="1800" dirty="0" err="1"/>
              <a:t>Regije</a:t>
            </a:r>
            <a:r>
              <a:rPr lang="en-US" sz="1800" dirty="0"/>
              <a:t> </a:t>
            </a:r>
            <a:r>
              <a:rPr lang="en-US" sz="1800" dirty="0" err="1"/>
              <a:t>sadrže</a:t>
            </a:r>
            <a:r>
              <a:rPr lang="en-US" sz="1800" dirty="0"/>
              <a:t> </a:t>
            </a:r>
            <a:r>
              <a:rPr lang="en-US" sz="1800" dirty="0" err="1"/>
              <a:t>više</a:t>
            </a:r>
            <a:r>
              <a:rPr lang="en-US" sz="1800" dirty="0"/>
              <a:t> zona </a:t>
            </a:r>
            <a:r>
              <a:rPr lang="en-US" sz="1800" dirty="0" err="1"/>
              <a:t>koje</a:t>
            </a:r>
            <a:r>
              <a:rPr lang="en-US" sz="1800" dirty="0"/>
              <a:t>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fizički</a:t>
            </a:r>
            <a:r>
              <a:rPr lang="en-US" sz="1800" dirty="0"/>
              <a:t> </a:t>
            </a:r>
            <a:r>
              <a:rPr lang="en-US" sz="1800" dirty="0" err="1"/>
              <a:t>izolovane</a:t>
            </a:r>
            <a:r>
              <a:rPr lang="en-US" sz="1800" dirty="0"/>
              <a:t>, </a:t>
            </a:r>
            <a:r>
              <a:rPr lang="en-US" sz="1800" dirty="0" err="1"/>
              <a:t>ali</a:t>
            </a:r>
            <a:r>
              <a:rPr lang="en-US" sz="1800" dirty="0"/>
              <a:t> </a:t>
            </a:r>
            <a:r>
              <a:rPr lang="en-US" sz="1800" dirty="0" err="1"/>
              <a:t>međusobno</a:t>
            </a:r>
            <a:r>
              <a:rPr lang="en-US" sz="1800" dirty="0"/>
              <a:t> </a:t>
            </a:r>
            <a:r>
              <a:rPr lang="en-US" sz="1800" dirty="0" err="1"/>
              <a:t>povezane</a:t>
            </a:r>
            <a:r>
              <a:rPr lang="en-US" sz="1800" dirty="0"/>
              <a:t>, </a:t>
            </a:r>
            <a:r>
              <a:rPr lang="en-US" sz="1800" dirty="0" err="1"/>
              <a:t>omogućavajući</a:t>
            </a:r>
            <a:r>
              <a:rPr lang="en-US" sz="1800" dirty="0"/>
              <a:t> </a:t>
            </a:r>
            <a:r>
              <a:rPr lang="en-US" sz="1800" dirty="0" err="1"/>
              <a:t>redundantnost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otpornost</a:t>
            </a:r>
            <a:r>
              <a:rPr lang="en-US" sz="1800" dirty="0"/>
              <a:t> </a:t>
            </a:r>
            <a:r>
              <a:rPr lang="en-US" sz="1800" dirty="0" err="1"/>
              <a:t>sistema</a:t>
            </a:r>
            <a:r>
              <a:rPr lang="en-US" sz="1800" dirty="0"/>
              <a:t>. U </a:t>
            </a:r>
            <a:r>
              <a:rPr lang="en-US" sz="1800" dirty="0" err="1"/>
              <a:t>slučaju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u </a:t>
            </a:r>
            <a:r>
              <a:rPr lang="en-US" sz="1800" dirty="0" err="1"/>
              <a:t>jednoj</a:t>
            </a:r>
            <a:r>
              <a:rPr lang="en-US" sz="1800" dirty="0"/>
              <a:t> </a:t>
            </a:r>
            <a:r>
              <a:rPr lang="en-US" sz="1800" dirty="0" err="1"/>
              <a:t>zoni</a:t>
            </a:r>
            <a:r>
              <a:rPr lang="en-US" sz="1800" dirty="0"/>
              <a:t>, </a:t>
            </a:r>
            <a:r>
              <a:rPr lang="en-US" sz="1800" dirty="0" err="1"/>
              <a:t>druga</a:t>
            </a:r>
            <a:r>
              <a:rPr lang="en-US" sz="1800" dirty="0"/>
              <a:t> zona </a:t>
            </a:r>
            <a:r>
              <a:rPr lang="en-US" sz="1800" dirty="0" err="1"/>
              <a:t>može</a:t>
            </a:r>
            <a:r>
              <a:rPr lang="en-US" sz="1800" dirty="0"/>
              <a:t> </a:t>
            </a:r>
            <a:r>
              <a:rPr lang="en-US" sz="1800" dirty="0" err="1"/>
              <a:t>preuzeti</a:t>
            </a:r>
            <a:r>
              <a:rPr lang="en-US" sz="1800" dirty="0"/>
              <a:t> </a:t>
            </a:r>
            <a:r>
              <a:rPr lang="en-US" sz="1800" dirty="0" err="1"/>
              <a:t>uslugu</a:t>
            </a:r>
            <a:r>
              <a:rPr lang="en-US" sz="1800" dirty="0"/>
              <a:t> bez </a:t>
            </a:r>
            <a:r>
              <a:rPr lang="en-US" sz="1800" dirty="0" err="1"/>
              <a:t>prekida</a:t>
            </a:r>
            <a:r>
              <a:rPr lang="en-US" sz="1800" dirty="0" smtClean="0"/>
              <a:t>.</a:t>
            </a:r>
            <a:endParaRPr lang="sr-Latn-RS" sz="1800" dirty="0" smtClean="0"/>
          </a:p>
          <a:p>
            <a:pPr algn="just"/>
            <a:r>
              <a:rPr lang="en-US" sz="1800" dirty="0" err="1"/>
              <a:t>Pozicioniranje</a:t>
            </a:r>
            <a:r>
              <a:rPr lang="en-US" sz="1800" dirty="0"/>
              <a:t> </a:t>
            </a:r>
            <a:r>
              <a:rPr lang="en-US" sz="1800" dirty="0" err="1"/>
              <a:t>resursa</a:t>
            </a:r>
            <a:r>
              <a:rPr lang="en-US" sz="1800" dirty="0"/>
              <a:t> </a:t>
            </a:r>
            <a:r>
              <a:rPr lang="en-US" sz="1800" dirty="0" err="1"/>
              <a:t>bliže</a:t>
            </a:r>
            <a:r>
              <a:rPr lang="en-US" sz="1800" dirty="0"/>
              <a:t> </a:t>
            </a:r>
            <a:r>
              <a:rPr lang="en-US" sz="1800" dirty="0" err="1"/>
              <a:t>korisnicima</a:t>
            </a:r>
            <a:r>
              <a:rPr lang="en-US" sz="1800" dirty="0"/>
              <a:t> </a:t>
            </a:r>
            <a:r>
              <a:rPr lang="en-US" sz="1800" dirty="0" err="1"/>
              <a:t>smanjuje</a:t>
            </a:r>
            <a:r>
              <a:rPr lang="en-US" sz="1800" dirty="0"/>
              <a:t> </a:t>
            </a:r>
            <a:r>
              <a:rPr lang="en-US" sz="1800" dirty="0" err="1"/>
              <a:t>latenciju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poboljšava</a:t>
            </a:r>
            <a:r>
              <a:rPr lang="en-US" sz="1800" dirty="0"/>
              <a:t> </a:t>
            </a:r>
            <a:r>
              <a:rPr lang="en-US" sz="1800" dirty="0" err="1"/>
              <a:t>korisničko</a:t>
            </a:r>
            <a:r>
              <a:rPr lang="en-US" sz="1800" dirty="0"/>
              <a:t> </a:t>
            </a:r>
            <a:r>
              <a:rPr lang="en-US" sz="1800" dirty="0" err="1"/>
              <a:t>iskustvo</a:t>
            </a:r>
            <a:r>
              <a:rPr lang="en-US" sz="1800" dirty="0"/>
              <a:t> </a:t>
            </a:r>
            <a:r>
              <a:rPr lang="en-US" sz="1800" dirty="0" err="1"/>
              <a:t>pružanjem</a:t>
            </a:r>
            <a:r>
              <a:rPr lang="en-US" sz="1800" dirty="0"/>
              <a:t> </a:t>
            </a:r>
            <a:r>
              <a:rPr lang="en-US" sz="1800" dirty="0" err="1"/>
              <a:t>bržeg</a:t>
            </a:r>
            <a:r>
              <a:rPr lang="en-US" sz="1800" dirty="0"/>
              <a:t> </a:t>
            </a:r>
            <a:r>
              <a:rPr lang="en-US" sz="1800" dirty="0" err="1"/>
              <a:t>odziva</a:t>
            </a:r>
            <a:r>
              <a:rPr lang="en-US" sz="1800" dirty="0"/>
              <a:t> </a:t>
            </a:r>
            <a:r>
              <a:rPr lang="en-US" sz="1800" dirty="0" err="1"/>
              <a:t>aplikacija</a:t>
            </a:r>
            <a:r>
              <a:rPr lang="en-US" sz="1800" dirty="0"/>
              <a:t>.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3" name="object 18"/>
          <p:cNvSpPr/>
          <p:nvPr/>
        </p:nvSpPr>
        <p:spPr>
          <a:xfrm>
            <a:off x="2919246" y="1362138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8"/>
          <p:cNvSpPr/>
          <p:nvPr/>
        </p:nvSpPr>
        <p:spPr>
          <a:xfrm>
            <a:off x="2919246" y="2242868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8"/>
          <p:cNvSpPr/>
          <p:nvPr/>
        </p:nvSpPr>
        <p:spPr>
          <a:xfrm>
            <a:off x="2919246" y="3454818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8"/>
          <p:cNvSpPr/>
          <p:nvPr/>
        </p:nvSpPr>
        <p:spPr>
          <a:xfrm>
            <a:off x="2919246" y="4666768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2550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082" y="1670450"/>
            <a:ext cx="7323836" cy="512034"/>
          </a:xfrm>
        </p:spPr>
        <p:txBody>
          <a:bodyPr/>
          <a:lstStyle/>
          <a:p>
            <a:r>
              <a:rPr lang="sr-Latn-RS" dirty="0"/>
              <a:t>Google cloud SQL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73814" y="2381859"/>
            <a:ext cx="6682593" cy="2725947"/>
          </a:xfrm>
        </p:spPr>
        <p:txBody>
          <a:bodyPr/>
          <a:lstStyle/>
          <a:p>
            <a:pPr algn="just"/>
            <a:r>
              <a:rPr lang="en-US" sz="1800" dirty="0" err="1"/>
              <a:t>Svaki</a:t>
            </a:r>
            <a:r>
              <a:rPr lang="en-US" sz="1800" dirty="0"/>
              <a:t> </a:t>
            </a:r>
            <a:r>
              <a:rPr lang="en-US" sz="1800" dirty="0" err="1"/>
              <a:t>resurs</a:t>
            </a:r>
            <a:r>
              <a:rPr lang="en-US" sz="1800" dirty="0"/>
              <a:t> </a:t>
            </a:r>
            <a:r>
              <a:rPr lang="en-US" sz="1800" dirty="0" err="1"/>
              <a:t>unutar</a:t>
            </a:r>
            <a:r>
              <a:rPr lang="en-US" sz="1800" dirty="0"/>
              <a:t> Google Cloud-a mora </a:t>
            </a:r>
            <a:r>
              <a:rPr lang="en-US" sz="1800" dirty="0" err="1"/>
              <a:t>biti</a:t>
            </a:r>
            <a:r>
              <a:rPr lang="en-US" sz="1800" dirty="0"/>
              <a:t> </a:t>
            </a:r>
            <a:r>
              <a:rPr lang="en-US" sz="1800" dirty="0" err="1"/>
              <a:t>povezan</a:t>
            </a:r>
            <a:r>
              <a:rPr lang="en-US" sz="1800" dirty="0"/>
              <a:t> </a:t>
            </a:r>
            <a:r>
              <a:rPr lang="en-US" sz="1800" dirty="0" err="1"/>
              <a:t>sa</a:t>
            </a:r>
            <a:r>
              <a:rPr lang="en-US" sz="1800" dirty="0"/>
              <a:t> </a:t>
            </a:r>
            <a:r>
              <a:rPr lang="en-US" sz="1800" dirty="0" err="1"/>
              <a:t>određenim</a:t>
            </a:r>
            <a:r>
              <a:rPr lang="en-US" sz="1800" dirty="0"/>
              <a:t> </a:t>
            </a:r>
            <a:r>
              <a:rPr lang="en-US" sz="1800" dirty="0" err="1"/>
              <a:t>projektom</a:t>
            </a:r>
            <a:r>
              <a:rPr lang="en-US" sz="1800" dirty="0"/>
              <a:t>, </a:t>
            </a:r>
            <a:r>
              <a:rPr lang="en-US" sz="1800" dirty="0" err="1"/>
              <a:t>koji</a:t>
            </a:r>
            <a:r>
              <a:rPr lang="en-US" sz="1800" dirty="0"/>
              <a:t> se </a:t>
            </a:r>
            <a:r>
              <a:rPr lang="en-US" sz="1800" dirty="0" err="1"/>
              <a:t>može</a:t>
            </a:r>
            <a:r>
              <a:rPr lang="en-US" sz="1800" dirty="0"/>
              <a:t> </a:t>
            </a:r>
            <a:r>
              <a:rPr lang="en-US" sz="1800" dirty="0" err="1"/>
              <a:t>posmatrati</a:t>
            </a:r>
            <a:r>
              <a:rPr lang="en-US" sz="1800" dirty="0"/>
              <a:t> </a:t>
            </a:r>
            <a:r>
              <a:rPr lang="en-US" sz="1800" dirty="0" err="1"/>
              <a:t>kao</a:t>
            </a:r>
            <a:r>
              <a:rPr lang="en-US" sz="1800" dirty="0"/>
              <a:t> </a:t>
            </a:r>
            <a:r>
              <a:rPr lang="en-US" sz="1800" dirty="0" err="1"/>
              <a:t>struktura</a:t>
            </a:r>
            <a:r>
              <a:rPr lang="en-US" sz="1800" dirty="0"/>
              <a:t> </a:t>
            </a:r>
            <a:r>
              <a:rPr lang="en-US" sz="1800" dirty="0" err="1"/>
              <a:t>za</a:t>
            </a:r>
            <a:r>
              <a:rPr lang="en-US" sz="1800" dirty="0"/>
              <a:t> </a:t>
            </a:r>
            <a:r>
              <a:rPr lang="en-US" sz="1800" dirty="0" err="1"/>
              <a:t>organizaciju</a:t>
            </a:r>
            <a:r>
              <a:rPr lang="en-US" sz="1800" dirty="0"/>
              <a:t> </a:t>
            </a:r>
            <a:r>
              <a:rPr lang="en-US" sz="1800" dirty="0" err="1"/>
              <a:t>razvoja</a:t>
            </a:r>
            <a:r>
              <a:rPr lang="en-US" sz="1800" dirty="0"/>
              <a:t> </a:t>
            </a:r>
            <a:r>
              <a:rPr lang="en-US" sz="1800" dirty="0" err="1"/>
              <a:t>aplikacija</a:t>
            </a:r>
            <a:r>
              <a:rPr lang="en-US" sz="1800" dirty="0"/>
              <a:t> </a:t>
            </a:r>
            <a:r>
              <a:rPr lang="en-US" sz="1800" dirty="0" err="1"/>
              <a:t>ili</a:t>
            </a:r>
            <a:r>
              <a:rPr lang="en-US" sz="1800" dirty="0"/>
              <a:t> </a:t>
            </a:r>
            <a:r>
              <a:rPr lang="en-US" sz="1800" dirty="0" err="1"/>
              <a:t>sistema</a:t>
            </a:r>
            <a:r>
              <a:rPr lang="en-US" sz="1800" dirty="0"/>
              <a:t>. </a:t>
            </a:r>
            <a:r>
              <a:rPr lang="en-US" sz="1800" dirty="0" err="1"/>
              <a:t>Projekat</a:t>
            </a:r>
            <a:r>
              <a:rPr lang="en-US" sz="1800" dirty="0"/>
              <a:t> </a:t>
            </a:r>
            <a:r>
              <a:rPr lang="en-US" sz="1800" dirty="0" err="1"/>
              <a:t>obuhvata</a:t>
            </a:r>
            <a:r>
              <a:rPr lang="en-US" sz="1800" dirty="0"/>
              <a:t> </a:t>
            </a:r>
            <a:r>
              <a:rPr lang="en-US" sz="1800" dirty="0" err="1"/>
              <a:t>sve</a:t>
            </a:r>
            <a:r>
              <a:rPr lang="en-US" sz="1800" dirty="0"/>
              <a:t> </a:t>
            </a:r>
            <a:r>
              <a:rPr lang="en-US" sz="1800" dirty="0" err="1"/>
              <a:t>relevantne</a:t>
            </a:r>
            <a:r>
              <a:rPr lang="en-US" sz="1800" dirty="0"/>
              <a:t> </a:t>
            </a:r>
            <a:r>
              <a:rPr lang="en-US" sz="1800" dirty="0" err="1"/>
              <a:t>postavke</a:t>
            </a:r>
            <a:r>
              <a:rPr lang="en-US" sz="1800" dirty="0"/>
              <a:t>, </a:t>
            </a:r>
            <a:r>
              <a:rPr lang="en-US" sz="1800" dirty="0" err="1"/>
              <a:t>dozvole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metapodatke</a:t>
            </a:r>
            <a:r>
              <a:rPr lang="en-US" sz="1800" dirty="0"/>
              <a:t> </a:t>
            </a:r>
            <a:r>
              <a:rPr lang="en-US" sz="1800" dirty="0" err="1"/>
              <a:t>potrebne</a:t>
            </a:r>
            <a:r>
              <a:rPr lang="en-US" sz="1800" dirty="0"/>
              <a:t> </a:t>
            </a:r>
            <a:r>
              <a:rPr lang="en-US" sz="1800" dirty="0" err="1"/>
              <a:t>za</a:t>
            </a:r>
            <a:r>
              <a:rPr lang="en-US" sz="1800" dirty="0"/>
              <a:t> </a:t>
            </a:r>
            <a:r>
              <a:rPr lang="en-US" sz="1800" dirty="0" err="1"/>
              <a:t>definisanje</a:t>
            </a:r>
            <a:r>
              <a:rPr lang="en-US" sz="1800" dirty="0"/>
              <a:t> </a:t>
            </a:r>
            <a:r>
              <a:rPr lang="en-US" sz="1800" dirty="0" err="1"/>
              <a:t>aplikacija</a:t>
            </a:r>
            <a:r>
              <a:rPr lang="en-US" sz="1800" dirty="0"/>
              <a:t> </a:t>
            </a:r>
            <a:r>
              <a:rPr lang="en-US" sz="1800" dirty="0" err="1"/>
              <a:t>ili</a:t>
            </a:r>
            <a:r>
              <a:rPr lang="en-US" sz="1800" dirty="0"/>
              <a:t> </a:t>
            </a:r>
            <a:r>
              <a:rPr lang="en-US" sz="1800" dirty="0" err="1"/>
              <a:t>servisa</a:t>
            </a:r>
            <a:r>
              <a:rPr lang="en-US" sz="1800" dirty="0"/>
              <a:t> </a:t>
            </a:r>
            <a:r>
              <a:rPr lang="en-US" sz="1800" dirty="0" err="1"/>
              <a:t>koji</a:t>
            </a:r>
            <a:r>
              <a:rPr lang="en-US" sz="1800" dirty="0"/>
              <a:t> se </a:t>
            </a:r>
            <a:r>
              <a:rPr lang="en-US" sz="1800" dirty="0" err="1"/>
              <a:t>razvijaju</a:t>
            </a:r>
            <a:r>
              <a:rPr lang="en-US" sz="1800" dirty="0" smtClean="0"/>
              <a:t>.</a:t>
            </a:r>
            <a:endParaRPr lang="sr-Latn-RS" sz="1800" dirty="0"/>
          </a:p>
          <a:p>
            <a:pPr algn="just"/>
            <a:r>
              <a:rPr lang="en-US" sz="1800" dirty="0" err="1"/>
              <a:t>Resursi</a:t>
            </a:r>
            <a:r>
              <a:rPr lang="en-US" sz="1800" dirty="0"/>
              <a:t> </a:t>
            </a:r>
            <a:r>
              <a:rPr lang="en-US" sz="1800" dirty="0" err="1"/>
              <a:t>koji</a:t>
            </a:r>
            <a:r>
              <a:rPr lang="en-US" sz="1800" dirty="0"/>
              <a:t> </a:t>
            </a:r>
            <a:r>
              <a:rPr lang="en-US" sz="1800" dirty="0" err="1"/>
              <a:t>pripadaju</a:t>
            </a:r>
            <a:r>
              <a:rPr lang="en-US" sz="1800" dirty="0"/>
              <a:t> </a:t>
            </a:r>
            <a:r>
              <a:rPr lang="en-US" sz="1800" dirty="0" err="1"/>
              <a:t>istom</a:t>
            </a:r>
            <a:r>
              <a:rPr lang="en-US" sz="1800" dirty="0"/>
              <a:t> </a:t>
            </a:r>
            <a:r>
              <a:rPr lang="en-US" sz="1800" dirty="0" err="1"/>
              <a:t>projektu</a:t>
            </a:r>
            <a:r>
              <a:rPr lang="en-US" sz="1800" dirty="0"/>
              <a:t> </a:t>
            </a:r>
            <a:r>
              <a:rPr lang="en-US" sz="1800" dirty="0" err="1"/>
              <a:t>mogu</a:t>
            </a:r>
            <a:r>
              <a:rPr lang="en-US" sz="1800" dirty="0"/>
              <a:t> </a:t>
            </a:r>
            <a:r>
              <a:rPr lang="en-US" sz="1800" dirty="0" err="1"/>
              <a:t>međusobno</a:t>
            </a:r>
            <a:r>
              <a:rPr lang="en-US" sz="1800" dirty="0"/>
              <a:t> </a:t>
            </a:r>
            <a:r>
              <a:rPr lang="en-US" sz="1800" dirty="0" err="1"/>
              <a:t>sarađivati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komunicirati</a:t>
            </a:r>
            <a:r>
              <a:rPr lang="en-US" sz="1800" dirty="0"/>
              <a:t> </a:t>
            </a:r>
            <a:r>
              <a:rPr lang="en-US" sz="1800" dirty="0" err="1"/>
              <a:t>unutar</a:t>
            </a:r>
            <a:r>
              <a:rPr lang="en-US" sz="1800" dirty="0"/>
              <a:t> interne </a:t>
            </a:r>
            <a:r>
              <a:rPr lang="en-US" sz="1800" dirty="0" err="1"/>
              <a:t>mreže</a:t>
            </a:r>
            <a:r>
              <a:rPr lang="en-US" sz="1800" dirty="0"/>
              <a:t>, </a:t>
            </a:r>
            <a:r>
              <a:rPr lang="en-US" sz="1800" dirty="0" err="1"/>
              <a:t>uz</a:t>
            </a:r>
            <a:r>
              <a:rPr lang="en-US" sz="1800" dirty="0"/>
              <a:t> </a:t>
            </a:r>
            <a:r>
              <a:rPr lang="en-US" sz="1800" dirty="0" err="1"/>
              <a:t>poštovanje</a:t>
            </a:r>
            <a:r>
              <a:rPr lang="en-US" sz="1800" dirty="0"/>
              <a:t> </a:t>
            </a:r>
            <a:r>
              <a:rPr lang="en-US" sz="1800" dirty="0" err="1"/>
              <a:t>regionalnih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zonalnih</a:t>
            </a:r>
            <a:r>
              <a:rPr lang="en-US" sz="1800" dirty="0"/>
              <a:t> </a:t>
            </a:r>
            <a:r>
              <a:rPr lang="en-US" sz="1800" dirty="0" err="1"/>
              <a:t>ograničenja</a:t>
            </a:r>
            <a:r>
              <a:rPr lang="en-US" sz="1800" dirty="0"/>
              <a:t>.</a:t>
            </a:r>
          </a:p>
          <a:p>
            <a:endParaRPr lang="en-US" sz="1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482" y="2509722"/>
            <a:ext cx="3886537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9132" y="1823626"/>
            <a:ext cx="6737229" cy="580029"/>
          </a:xfrm>
        </p:spPr>
        <p:txBody>
          <a:bodyPr/>
          <a:lstStyle/>
          <a:p>
            <a:r>
              <a:rPr lang="sr-Latn-RS" dirty="0"/>
              <a:t>Prednosti Google cloud-a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2" name="object 18"/>
          <p:cNvSpPr/>
          <p:nvPr/>
        </p:nvSpPr>
        <p:spPr>
          <a:xfrm>
            <a:off x="3364602" y="3107750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TextBox 12"/>
          <p:cNvSpPr txBox="1"/>
          <p:nvPr/>
        </p:nvSpPr>
        <p:spPr>
          <a:xfrm>
            <a:off x="3900629" y="2975988"/>
            <a:ext cx="4619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Visoka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dostupnost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otpornost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object 18"/>
          <p:cNvSpPr/>
          <p:nvPr/>
        </p:nvSpPr>
        <p:spPr>
          <a:xfrm>
            <a:off x="3364602" y="3782993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TextBox 14"/>
          <p:cNvSpPr txBox="1"/>
          <p:nvPr/>
        </p:nvSpPr>
        <p:spPr>
          <a:xfrm>
            <a:off x="3900629" y="365123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b="1" dirty="0" err="1">
                <a:solidFill>
                  <a:schemeClr val="bg1"/>
                </a:solidFill>
              </a:rPr>
              <a:t>Smanjena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latencija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object 18"/>
          <p:cNvSpPr/>
          <p:nvPr/>
        </p:nvSpPr>
        <p:spPr>
          <a:xfrm>
            <a:off x="3364602" y="4458236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TextBox 16"/>
          <p:cNvSpPr txBox="1"/>
          <p:nvPr/>
        </p:nvSpPr>
        <p:spPr>
          <a:xfrm>
            <a:off x="3900629" y="4326474"/>
            <a:ext cx="3930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b="1" dirty="0" err="1">
                <a:solidFill>
                  <a:schemeClr val="bg1"/>
                </a:solidFill>
              </a:rPr>
              <a:t>Geografska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usaglašenost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578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0460" y="256618"/>
            <a:ext cx="7159925" cy="683661"/>
          </a:xfrm>
        </p:spPr>
        <p:txBody>
          <a:bodyPr/>
          <a:lstStyle/>
          <a:p>
            <a:r>
              <a:rPr lang="sr-Latn-RS" sz="3600" smtClean="0"/>
              <a:t>Google cloud resursi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4330460" y="1561381"/>
            <a:ext cx="698988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 smtClean="0">
                <a:solidFill>
                  <a:schemeClr val="bg1"/>
                </a:solidFill>
              </a:rPr>
              <a:t>Resursi su organizovani u tri kategorije:</a:t>
            </a:r>
          </a:p>
          <a:p>
            <a:endParaRPr lang="sr-Latn-R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Globalni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resursi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vidljivi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dostupni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globalnom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nivou</a:t>
            </a:r>
            <a:r>
              <a:rPr lang="en-US" sz="2000" dirty="0">
                <a:solidFill>
                  <a:schemeClr val="bg1"/>
                </a:solidFill>
              </a:rPr>
              <a:t>, bez </a:t>
            </a:r>
            <a:r>
              <a:rPr lang="en-US" sz="2000" dirty="0" err="1">
                <a:solidFill>
                  <a:schemeClr val="bg1"/>
                </a:solidFill>
              </a:rPr>
              <a:t>obzira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na</a:t>
            </a:r>
            <a:r>
              <a:rPr lang="en-US" sz="2000" dirty="0">
                <a:solidFill>
                  <a:schemeClr val="bg1"/>
                </a:solidFill>
              </a:rPr>
              <a:t> region </a:t>
            </a:r>
            <a:r>
              <a:rPr lang="en-US" sz="2000" dirty="0" err="1">
                <a:solidFill>
                  <a:schemeClr val="bg1"/>
                </a:solidFill>
              </a:rPr>
              <a:t>ili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zonu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omogućavaju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korišćenje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širom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celokupne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infrastructure</a:t>
            </a:r>
            <a:endParaRPr lang="sr-Latn-R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Regionalni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resursi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raspoređeni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unutar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jednog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specifičnog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regiona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pružajući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otpornost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efikasnost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unutar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geografskog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područja</a:t>
            </a:r>
            <a:endParaRPr lang="sr-Latn-R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Zonski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resursi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smešteni</a:t>
            </a:r>
            <a:r>
              <a:rPr lang="en-US" sz="2000" dirty="0">
                <a:solidFill>
                  <a:schemeClr val="bg1"/>
                </a:solidFill>
              </a:rPr>
              <a:t> u </a:t>
            </a:r>
            <a:r>
              <a:rPr lang="en-US" sz="2000" dirty="0" err="1">
                <a:solidFill>
                  <a:schemeClr val="bg1"/>
                </a:solidFill>
              </a:rPr>
              <a:t>jednoj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zoni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unutar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određenog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regiona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omogućavaju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lokalizovanu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kontrolu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visoku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dostupnost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resursa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266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741" y="328735"/>
            <a:ext cx="8114621" cy="687834"/>
          </a:xfrm>
        </p:spPr>
        <p:txBody>
          <a:bodyPr/>
          <a:lstStyle/>
          <a:p>
            <a:r>
              <a:rPr lang="sr-Latn-RS" dirty="0" smtClean="0"/>
              <a:t>Google cloud za SQL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11323" y="1370253"/>
            <a:ext cx="7415092" cy="5068887"/>
          </a:xfrm>
        </p:spPr>
        <p:txBody>
          <a:bodyPr/>
          <a:lstStyle/>
          <a:p>
            <a:pPr algn="just"/>
            <a:r>
              <a:rPr lang="en-US" sz="2400" dirty="0"/>
              <a:t>Cloud SQL </a:t>
            </a:r>
            <a:r>
              <a:rPr lang="en-US" sz="2400" dirty="0" err="1" smtClean="0"/>
              <a:t>omogućava</a:t>
            </a:r>
            <a:r>
              <a:rPr lang="en-US" sz="2400" dirty="0" smtClean="0"/>
              <a:t> </a:t>
            </a:r>
            <a:r>
              <a:rPr lang="en-US" sz="2400" dirty="0" err="1"/>
              <a:t>jednostavno</a:t>
            </a:r>
            <a:r>
              <a:rPr lang="en-US" sz="2400" dirty="0"/>
              <a:t> </a:t>
            </a:r>
            <a:r>
              <a:rPr lang="en-US" sz="2400" dirty="0" err="1"/>
              <a:t>upravljanje</a:t>
            </a:r>
            <a:r>
              <a:rPr lang="en-US" sz="2400" dirty="0"/>
              <a:t> SQL Server </a:t>
            </a:r>
            <a:r>
              <a:rPr lang="en-US" sz="2400" dirty="0" err="1"/>
              <a:t>bazama</a:t>
            </a:r>
            <a:r>
              <a:rPr lang="en-US" sz="2400" dirty="0"/>
              <a:t> </a:t>
            </a:r>
            <a:r>
              <a:rPr lang="en-US" sz="2400" dirty="0" err="1"/>
              <a:t>podataka</a:t>
            </a:r>
            <a:r>
              <a:rPr lang="en-US" sz="2400" dirty="0"/>
              <a:t> </a:t>
            </a:r>
            <a:r>
              <a:rPr lang="en-US" sz="2400" dirty="0" err="1"/>
              <a:t>uz</a:t>
            </a:r>
            <a:r>
              <a:rPr lang="en-US" sz="2400" dirty="0"/>
              <a:t> </a:t>
            </a:r>
            <a:r>
              <a:rPr lang="en-US" sz="2400" dirty="0" err="1"/>
              <a:t>minimalno</a:t>
            </a:r>
            <a:r>
              <a:rPr lang="en-US" sz="2400" dirty="0"/>
              <a:t> </a:t>
            </a:r>
            <a:r>
              <a:rPr lang="en-US" sz="2400" dirty="0" err="1"/>
              <a:t>administrativno</a:t>
            </a:r>
            <a:r>
              <a:rPr lang="en-US" sz="2400" dirty="0"/>
              <a:t> </a:t>
            </a:r>
            <a:r>
              <a:rPr lang="en-US" sz="2400" dirty="0" err="1"/>
              <a:t>opterećenje</a:t>
            </a:r>
            <a:r>
              <a:rPr lang="en-US" sz="2400" dirty="0"/>
              <a:t>, </a:t>
            </a:r>
            <a:r>
              <a:rPr lang="en-US" sz="2400" dirty="0" err="1"/>
              <a:t>pružajući</a:t>
            </a:r>
            <a:r>
              <a:rPr lang="en-US" sz="2400" dirty="0"/>
              <a:t> </a:t>
            </a:r>
            <a:r>
              <a:rPr lang="en-US" sz="2400" dirty="0" err="1"/>
              <a:t>automatizovane</a:t>
            </a:r>
            <a:r>
              <a:rPr lang="en-US" sz="2400" dirty="0"/>
              <a:t> </a:t>
            </a:r>
            <a:r>
              <a:rPr lang="en-US" sz="2400" dirty="0" err="1"/>
              <a:t>sigurnosne</a:t>
            </a:r>
            <a:r>
              <a:rPr lang="en-US" sz="2400" dirty="0"/>
              <a:t> </a:t>
            </a:r>
            <a:r>
              <a:rPr lang="en-US" sz="2400" dirty="0" err="1"/>
              <a:t>kopije</a:t>
            </a:r>
            <a:r>
              <a:rPr lang="en-US" sz="2400" dirty="0"/>
              <a:t>, </a:t>
            </a:r>
            <a:r>
              <a:rPr lang="en-US" sz="2400" dirty="0" err="1"/>
              <a:t>visoku</a:t>
            </a:r>
            <a:r>
              <a:rPr lang="en-US" sz="2400" dirty="0"/>
              <a:t> </a:t>
            </a:r>
            <a:r>
              <a:rPr lang="en-US" sz="2400" dirty="0" err="1"/>
              <a:t>dostupnost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skalabilnost</a:t>
            </a:r>
            <a:r>
              <a:rPr lang="en-US" sz="2400" dirty="0"/>
              <a:t> </a:t>
            </a:r>
            <a:r>
              <a:rPr lang="en-US" sz="2400" dirty="0" err="1"/>
              <a:t>prema</a:t>
            </a:r>
            <a:r>
              <a:rPr lang="en-US" sz="2400" dirty="0"/>
              <a:t> </a:t>
            </a:r>
            <a:r>
              <a:rPr lang="en-US" sz="2400" dirty="0" err="1"/>
              <a:t>potrebama</a:t>
            </a:r>
            <a:r>
              <a:rPr lang="en-US" sz="2400" dirty="0"/>
              <a:t> </a:t>
            </a:r>
            <a:r>
              <a:rPr lang="en-US" sz="2400" dirty="0" err="1"/>
              <a:t>aplikacija</a:t>
            </a:r>
            <a:r>
              <a:rPr lang="en-US" sz="2400" dirty="0" smtClean="0"/>
              <a:t>.</a:t>
            </a:r>
            <a:endParaRPr lang="sr-Latn-RS" sz="2400" dirty="0" smtClean="0"/>
          </a:p>
          <a:p>
            <a:pPr algn="just"/>
            <a:endParaRPr lang="sr-Latn-RS" sz="2400" dirty="0" smtClean="0"/>
          </a:p>
          <a:p>
            <a:pPr algn="just"/>
            <a:r>
              <a:rPr lang="sr-Latn-RS" sz="2400" dirty="0" smtClean="0"/>
              <a:t>Interakcija sa Google Cloud-om može da se obavi preko:</a:t>
            </a:r>
          </a:p>
          <a:p>
            <a:pPr lvl="1" algn="just"/>
            <a:r>
              <a:rPr lang="sr-Latn-RS" sz="2000" dirty="0" smtClean="0"/>
              <a:t>Google Cloud interfejsa</a:t>
            </a:r>
          </a:p>
          <a:p>
            <a:pPr lvl="1" algn="just"/>
            <a:r>
              <a:rPr lang="sr-Latn-RS" sz="2000" dirty="0" smtClean="0"/>
              <a:t>CLI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008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Google cloud interfejs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93738" y="1371600"/>
            <a:ext cx="8776194" cy="406389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30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Interakcija preko CLI</a:t>
            </a:r>
            <a:br>
              <a:rPr lang="sr-Latn-RS" dirty="0" smtClean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93738" y="1621767"/>
            <a:ext cx="8502020" cy="30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57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4740" y="350037"/>
            <a:ext cx="8048445" cy="667498"/>
          </a:xfrm>
        </p:spPr>
        <p:txBody>
          <a:bodyPr/>
          <a:lstStyle/>
          <a:p>
            <a:r>
              <a:rPr lang="sr-Latn-RS" dirty="0" smtClean="0"/>
              <a:t>Autorizacija i autentifikacija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3" name="object 18"/>
          <p:cNvSpPr/>
          <p:nvPr/>
        </p:nvSpPr>
        <p:spPr>
          <a:xfrm>
            <a:off x="2385142" y="1224115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2674189" y="1140007"/>
            <a:ext cx="93131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Autorizacija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za</a:t>
            </a:r>
            <a:r>
              <a:rPr lang="en-US" b="1" dirty="0">
                <a:solidFill>
                  <a:schemeClr val="bg1"/>
                </a:solidFill>
              </a:rPr>
              <a:t> Cloud SQL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može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postići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</a:t>
            </a:r>
            <a:r>
              <a:rPr lang="en-US" dirty="0">
                <a:solidFill>
                  <a:schemeClr val="bg1"/>
                </a:solidFill>
              </a:rPr>
              <a:t> tri </a:t>
            </a:r>
            <a:r>
              <a:rPr lang="en-US" dirty="0" err="1">
                <a:solidFill>
                  <a:schemeClr val="bg1"/>
                </a:solidFill>
              </a:rPr>
              <a:t>glavna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načina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Cloud SQL </a:t>
            </a:r>
            <a:r>
              <a:rPr lang="sr-Latn-RS" b="1" dirty="0" err="1" smtClean="0">
                <a:solidFill>
                  <a:schemeClr val="bg1"/>
                </a:solidFill>
              </a:rPr>
              <a:t>k</a:t>
            </a:r>
            <a:r>
              <a:rPr lang="en-US" b="1" dirty="0" err="1" smtClean="0">
                <a:solidFill>
                  <a:schemeClr val="bg1"/>
                </a:solidFill>
              </a:rPr>
              <a:t>onektori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za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sr-Latn-RS" b="1" dirty="0" err="1" smtClean="0">
                <a:solidFill>
                  <a:schemeClr val="bg1"/>
                </a:solidFill>
              </a:rPr>
              <a:t>p</a:t>
            </a:r>
            <a:r>
              <a:rPr lang="en-US" b="1" dirty="0" err="1" smtClean="0">
                <a:solidFill>
                  <a:schemeClr val="bg1"/>
                </a:solidFill>
              </a:rPr>
              <a:t>rogramske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sr-Latn-RS" b="1" dirty="0" err="1" smtClean="0">
                <a:solidFill>
                  <a:schemeClr val="bg1"/>
                </a:solidFill>
              </a:rPr>
              <a:t>j</a:t>
            </a:r>
            <a:r>
              <a:rPr lang="en-US" b="1" dirty="0" err="1" smtClean="0">
                <a:solidFill>
                  <a:schemeClr val="bg1"/>
                </a:solidFill>
              </a:rPr>
              <a:t>ezike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Omogućavaju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automatsku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enkripciju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autorizaciju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putem</a:t>
            </a:r>
            <a:r>
              <a:rPr lang="en-US" dirty="0">
                <a:solidFill>
                  <a:schemeClr val="bg1"/>
                </a:solidFill>
              </a:rPr>
              <a:t> Identity and Access Management (IAM) </a:t>
            </a:r>
            <a:r>
              <a:rPr lang="en-US" dirty="0" err="1">
                <a:solidFill>
                  <a:schemeClr val="bg1"/>
                </a:solidFill>
              </a:rPr>
              <a:t>servisa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pojednostavljujući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sigurno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povezivanje</a:t>
            </a:r>
            <a:r>
              <a:rPr lang="en-US" dirty="0">
                <a:solidFill>
                  <a:schemeClr val="bg1"/>
                </a:solidFill>
              </a:rPr>
              <a:t> bez </a:t>
            </a:r>
            <a:r>
              <a:rPr lang="en-US" dirty="0" err="1">
                <a:solidFill>
                  <a:schemeClr val="bg1"/>
                </a:solidFill>
              </a:rPr>
              <a:t>dodatnih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procesa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Cloud SQL </a:t>
            </a:r>
            <a:r>
              <a:rPr lang="en-US" b="1" dirty="0" err="1">
                <a:solidFill>
                  <a:schemeClr val="bg1"/>
                </a:solidFill>
              </a:rPr>
              <a:t>Auth</a:t>
            </a:r>
            <a:r>
              <a:rPr lang="en-US" b="1" dirty="0">
                <a:solidFill>
                  <a:schemeClr val="bg1"/>
                </a:solidFill>
              </a:rPr>
              <a:t> Proxy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Pruža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dodatni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sloj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sigurnosti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koristeći</a:t>
            </a:r>
            <a:r>
              <a:rPr lang="en-US" dirty="0">
                <a:solidFill>
                  <a:schemeClr val="bg1"/>
                </a:solidFill>
              </a:rPr>
              <a:t> IAM </a:t>
            </a:r>
            <a:r>
              <a:rPr lang="en-US" dirty="0" err="1">
                <a:solidFill>
                  <a:schemeClr val="bg1"/>
                </a:solidFill>
              </a:rPr>
              <a:t>akreditive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SSL/TLS </a:t>
            </a:r>
            <a:r>
              <a:rPr lang="en-US" dirty="0" err="1">
                <a:solidFill>
                  <a:schemeClr val="bg1"/>
                </a:solidFill>
              </a:rPr>
              <a:t>enkripciju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posrednik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između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klijenta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Cloud SQL instance, </a:t>
            </a:r>
            <a:r>
              <a:rPr lang="en-US" dirty="0" err="1">
                <a:solidFill>
                  <a:schemeClr val="bg1"/>
                </a:solidFill>
              </a:rPr>
              <a:t>olakšavajući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upravljanje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pristupom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SSL/TLS </a:t>
            </a:r>
            <a:r>
              <a:rPr lang="sr-Latn-RS" b="1" dirty="0" smtClean="0">
                <a:solidFill>
                  <a:schemeClr val="bg1"/>
                </a:solidFill>
              </a:rPr>
              <a:t>s</a:t>
            </a:r>
            <a:r>
              <a:rPr lang="en-US" b="1" dirty="0" err="1" smtClean="0">
                <a:solidFill>
                  <a:schemeClr val="bg1"/>
                </a:solidFill>
              </a:rPr>
              <a:t>ertifikati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Omogućavaju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dvosmernu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verifikaciju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enkripciju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pogodni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direktno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povezivanje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zahtevaju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dodatno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administriranje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održavanje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55343" y="4002329"/>
            <a:ext cx="806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Autentifikacija</a:t>
            </a:r>
            <a:r>
              <a:rPr lang="sr-Latn-RS" b="1" dirty="0" smtClean="0">
                <a:solidFill>
                  <a:schemeClr val="bg1"/>
                </a:solidFill>
              </a:rPr>
              <a:t> </a:t>
            </a:r>
            <a:r>
              <a:rPr lang="sr-Latn-RS" dirty="0" smtClean="0">
                <a:solidFill>
                  <a:schemeClr val="bg1"/>
                </a:solidFill>
              </a:rPr>
              <a:t>k</a:t>
            </a:r>
            <a:r>
              <a:rPr lang="en-US" dirty="0" err="1" smtClean="0">
                <a:solidFill>
                  <a:schemeClr val="bg1"/>
                </a:solidFill>
              </a:rPr>
              <a:t>ontroliše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pristup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proverom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identiteta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korisnika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aplikacija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koristeći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akreditive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što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korisničko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lozinka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naloge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usluga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object 18"/>
          <p:cNvSpPr/>
          <p:nvPr/>
        </p:nvSpPr>
        <p:spPr>
          <a:xfrm>
            <a:off x="2423165" y="4074492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5052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251" y="187607"/>
            <a:ext cx="5616371" cy="1485918"/>
          </a:xfrm>
        </p:spPr>
        <p:txBody>
          <a:bodyPr/>
          <a:lstStyle/>
          <a:p>
            <a:r>
              <a:rPr lang="sr-Latn-RS" sz="3200" dirty="0" smtClean="0"/>
              <a:t>Vrste backup-a unutar google cloud-a sql-a</a:t>
            </a:r>
            <a:endParaRPr lang="en-US" sz="32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078802" y="2196702"/>
            <a:ext cx="7974623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Automatski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lang="sr-Latn-RS" altLang="en-US" sz="2000" b="1" dirty="0">
                <a:solidFill>
                  <a:schemeClr val="bg1"/>
                </a:solidFill>
              </a:rPr>
              <a:t>b</a:t>
            </a:r>
            <a:r>
              <a:rPr kumimoji="0" lang="sr-Latn-RS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ackup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: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Kreiraju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se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svakodnevno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unutar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4-časovnog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okvira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dok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je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instanca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aktivna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.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Dodatni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backup se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pravi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prilikom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gašenja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instance.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Čuvaju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se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nezavisno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od instance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zadržavaju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podatke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do 4 dana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nakon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brisanja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instance.</a:t>
            </a:r>
            <a:endParaRPr kumimoji="0" lang="sr-Latn-RS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Backup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na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sr-Latn-RS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z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ahtev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: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Omogućava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kreiranje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backup-a u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bilo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kojem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trenutku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posebno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pre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rizičnih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operacija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.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Ovi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backup-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se ne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brišu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automatski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ostaju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dok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ih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korisnik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ne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izbriše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ili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dok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instanca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ne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bude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obrisana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4092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51696" y="458610"/>
            <a:ext cx="4919354" cy="667498"/>
          </a:xfrm>
        </p:spPr>
        <p:txBody>
          <a:bodyPr/>
          <a:lstStyle/>
          <a:p>
            <a:r>
              <a:rPr lang="sr-Latn-RS" dirty="0" smtClean="0"/>
              <a:t>Sadržaj</a:t>
            </a:r>
            <a:endParaRPr lang="en-US" dirty="0"/>
          </a:p>
        </p:txBody>
      </p:sp>
      <p:sp>
        <p:nvSpPr>
          <p:cNvPr id="7" name="object 18"/>
          <p:cNvSpPr/>
          <p:nvPr/>
        </p:nvSpPr>
        <p:spPr>
          <a:xfrm>
            <a:off x="4027148" y="2686499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18"/>
          <p:cNvSpPr/>
          <p:nvPr/>
        </p:nvSpPr>
        <p:spPr>
          <a:xfrm>
            <a:off x="4027148" y="4136925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18"/>
          <p:cNvSpPr/>
          <p:nvPr/>
        </p:nvSpPr>
        <p:spPr>
          <a:xfrm>
            <a:off x="4027148" y="3411712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8"/>
          <p:cNvSpPr/>
          <p:nvPr/>
        </p:nvSpPr>
        <p:spPr>
          <a:xfrm>
            <a:off x="4027148" y="4862138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8"/>
          <p:cNvSpPr/>
          <p:nvPr/>
        </p:nvSpPr>
        <p:spPr>
          <a:xfrm>
            <a:off x="4027148" y="1961286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4754880" y="1852460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Backup baze podataka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54880" y="2581790"/>
            <a:ext cx="2244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Vrste backup-a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54880" y="3311120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Restore baze podataka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4880" y="4032216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Modeli oporavka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4880" y="4758094"/>
            <a:ext cx="285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Azure Blob Storage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69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4740" y="350037"/>
            <a:ext cx="8048445" cy="667498"/>
          </a:xfrm>
        </p:spPr>
        <p:txBody>
          <a:bodyPr/>
          <a:lstStyle/>
          <a:p>
            <a:r>
              <a:rPr lang="sr-Latn-RS" dirty="0" smtClean="0"/>
              <a:t>Cloud monitoring i logging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3" name="object 18"/>
          <p:cNvSpPr/>
          <p:nvPr/>
        </p:nvSpPr>
        <p:spPr>
          <a:xfrm>
            <a:off x="2552562" y="1852016"/>
            <a:ext cx="186237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2841609" y="1767908"/>
            <a:ext cx="8204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Cloud Monitoring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Omogućava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praćenje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performansi</a:t>
            </a:r>
            <a:r>
              <a:rPr lang="en-US" dirty="0">
                <a:solidFill>
                  <a:schemeClr val="bg1"/>
                </a:solidFill>
              </a:rPr>
              <a:t> SQL </a:t>
            </a:r>
            <a:r>
              <a:rPr lang="en-US" dirty="0" err="1">
                <a:solidFill>
                  <a:schemeClr val="bg1"/>
                </a:solidFill>
              </a:rPr>
              <a:t>baza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realnom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vremenu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pružajući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uvid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ključne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metrike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poput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opterećenja</a:t>
            </a:r>
            <a:r>
              <a:rPr lang="en-US" dirty="0">
                <a:solidFill>
                  <a:schemeClr val="bg1"/>
                </a:solidFill>
              </a:rPr>
              <a:t> CPU-a, </a:t>
            </a:r>
            <a:r>
              <a:rPr lang="en-US" dirty="0" err="1">
                <a:solidFill>
                  <a:schemeClr val="bg1"/>
                </a:solidFill>
              </a:rPr>
              <a:t>upotrebe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memorije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brzine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odgovora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što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pomaže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proaktivnom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upravljanju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optimizaciji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resursa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4740" y="3441612"/>
            <a:ext cx="8061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Cloud Logging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Prikuplja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čuva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logove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aktivnosti</a:t>
            </a:r>
            <a:r>
              <a:rPr lang="en-US" dirty="0">
                <a:solidFill>
                  <a:schemeClr val="bg1"/>
                </a:solidFill>
              </a:rPr>
              <a:t> SQL </a:t>
            </a:r>
            <a:r>
              <a:rPr lang="en-US" dirty="0" err="1">
                <a:solidFill>
                  <a:schemeClr val="bg1"/>
                </a:solidFill>
              </a:rPr>
              <a:t>baza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uključujući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informacije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upitima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greškama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sistemskim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događajima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omogućavajući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detaljnu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analizu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problema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optimizaciju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sistema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kroz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pregled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istorijskih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object 18"/>
          <p:cNvSpPr/>
          <p:nvPr/>
        </p:nvSpPr>
        <p:spPr>
          <a:xfrm>
            <a:off x="2552562" y="3513775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8622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4067" y="342883"/>
            <a:ext cx="5002478" cy="709540"/>
          </a:xfrm>
        </p:spPr>
        <p:txBody>
          <a:bodyPr/>
          <a:lstStyle/>
          <a:p>
            <a:r>
              <a:rPr lang="sr-Latn-RS" dirty="0" smtClean="0"/>
              <a:t>Amazon rds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83009" y="1342736"/>
            <a:ext cx="71045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Amazon RDS</a:t>
            </a:r>
            <a:r>
              <a:rPr lang="en-US" dirty="0">
                <a:solidFill>
                  <a:schemeClr val="bg1"/>
                </a:solidFill>
              </a:rPr>
              <a:t> je </a:t>
            </a:r>
            <a:r>
              <a:rPr lang="en-US" dirty="0" err="1">
                <a:solidFill>
                  <a:schemeClr val="bg1"/>
                </a:solidFill>
              </a:rPr>
              <a:t>upravljani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servis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relacionu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bazu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</a:t>
            </a:r>
            <a:r>
              <a:rPr lang="en-US" dirty="0">
                <a:solidFill>
                  <a:schemeClr val="bg1"/>
                </a:solidFill>
              </a:rPr>
              <a:t> AWS </a:t>
            </a:r>
            <a:r>
              <a:rPr lang="en-US" dirty="0" err="1">
                <a:solidFill>
                  <a:schemeClr val="bg1"/>
                </a:solidFill>
              </a:rPr>
              <a:t>platformi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koji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pojednostavljuje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postavljanje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upravljanje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skaliranje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oslobađajući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korisnike</a:t>
            </a:r>
            <a:r>
              <a:rPr lang="en-US" dirty="0">
                <a:solidFill>
                  <a:schemeClr val="bg1"/>
                </a:solidFill>
              </a:rPr>
              <a:t> od </a:t>
            </a:r>
            <a:r>
              <a:rPr lang="en-US" dirty="0" err="1">
                <a:solidFill>
                  <a:schemeClr val="bg1"/>
                </a:solidFill>
              </a:rPr>
              <a:t>zadataka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što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instalacija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održavanje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pravljenje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sigurnosnih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kopija</a:t>
            </a:r>
            <a:endParaRPr lang="sr-Latn-RS" dirty="0" smtClean="0">
              <a:solidFill>
                <a:schemeClr val="bg1"/>
              </a:solidFill>
            </a:endParaRPr>
          </a:p>
          <a:p>
            <a:endParaRPr lang="sr-Latn-R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RDS </a:t>
            </a:r>
            <a:r>
              <a:rPr lang="en-US" dirty="0" err="1">
                <a:solidFill>
                  <a:schemeClr val="bg1"/>
                </a:solidFill>
              </a:rPr>
              <a:t>omogućava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dinamičko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skaliranje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resursa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skladu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zahtevima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aplikacije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uz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automatsku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replikaciju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visoku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dostupnost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što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smanjuje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rizik</a:t>
            </a:r>
            <a:r>
              <a:rPr lang="en-US" dirty="0">
                <a:solidFill>
                  <a:schemeClr val="bg1"/>
                </a:solidFill>
              </a:rPr>
              <a:t> od </a:t>
            </a:r>
            <a:r>
              <a:rPr lang="en-US" dirty="0" err="1">
                <a:solidFill>
                  <a:schemeClr val="bg1"/>
                </a:solidFill>
              </a:rPr>
              <a:t>gubitka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omogućava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neprekidan</a:t>
            </a:r>
            <a:r>
              <a:rPr lang="en-US" dirty="0">
                <a:solidFill>
                  <a:schemeClr val="bg1"/>
                </a:solidFill>
              </a:rPr>
              <a:t> rad </a:t>
            </a:r>
            <a:r>
              <a:rPr lang="en-US" dirty="0" err="1" smtClean="0">
                <a:solidFill>
                  <a:schemeClr val="bg1"/>
                </a:solidFill>
              </a:rPr>
              <a:t>aplikacija</a:t>
            </a:r>
            <a:endParaRPr lang="sr-Latn-RS" dirty="0" smtClean="0">
              <a:solidFill>
                <a:schemeClr val="bg1"/>
              </a:solidFill>
            </a:endParaRPr>
          </a:p>
          <a:p>
            <a:endParaRPr lang="sr-Latn-R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Integracija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drugim</a:t>
            </a:r>
            <a:r>
              <a:rPr lang="en-US" dirty="0">
                <a:solidFill>
                  <a:schemeClr val="bg1"/>
                </a:solidFill>
              </a:rPr>
              <a:t> AWS </a:t>
            </a:r>
            <a:r>
              <a:rPr lang="en-US" dirty="0" err="1">
                <a:solidFill>
                  <a:schemeClr val="bg1"/>
                </a:solidFill>
              </a:rPr>
              <a:t>servisima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što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 AWS Lambda, Amazon S3,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Amazon </a:t>
            </a:r>
            <a:r>
              <a:rPr lang="en-US" dirty="0" err="1">
                <a:solidFill>
                  <a:schemeClr val="bg1"/>
                </a:solidFill>
              </a:rPr>
              <a:t>CloudWatch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omogućava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korisnicima</a:t>
            </a:r>
            <a:r>
              <a:rPr lang="en-US" dirty="0">
                <a:solidFill>
                  <a:schemeClr val="bg1"/>
                </a:solidFill>
              </a:rPr>
              <a:t> da grade </a:t>
            </a:r>
            <a:r>
              <a:rPr lang="en-US" dirty="0" err="1">
                <a:solidFill>
                  <a:schemeClr val="bg1"/>
                </a:solidFill>
              </a:rPr>
              <a:t>kompleksna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rešenja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povećanu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efikasnost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smanjene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ukupne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troškove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vlasništva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object 18"/>
          <p:cNvSpPr/>
          <p:nvPr/>
        </p:nvSpPr>
        <p:spPr>
          <a:xfrm>
            <a:off x="4027679" y="1403442"/>
            <a:ext cx="186237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18"/>
          <p:cNvSpPr/>
          <p:nvPr/>
        </p:nvSpPr>
        <p:spPr>
          <a:xfrm>
            <a:off x="4027679" y="2809548"/>
            <a:ext cx="186237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18"/>
          <p:cNvSpPr/>
          <p:nvPr/>
        </p:nvSpPr>
        <p:spPr>
          <a:xfrm>
            <a:off x="4027679" y="4215654"/>
            <a:ext cx="186237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5540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6790" y="1495822"/>
            <a:ext cx="6723878" cy="580029"/>
          </a:xfrm>
        </p:spPr>
        <p:txBody>
          <a:bodyPr/>
          <a:lstStyle/>
          <a:p>
            <a:r>
              <a:rPr lang="en-US" dirty="0" err="1" smtClean="0"/>
              <a:t>Tipovi</a:t>
            </a:r>
            <a:r>
              <a:rPr lang="en-US" dirty="0" smtClean="0"/>
              <a:t> </a:t>
            </a:r>
            <a:r>
              <a:rPr lang="en-US" dirty="0" err="1" smtClean="0"/>
              <a:t>skladi</a:t>
            </a:r>
            <a:r>
              <a:rPr lang="sr-Latn-RS" dirty="0" smtClean="0"/>
              <a:t>štenja u rds-u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95223" y="2295238"/>
            <a:ext cx="10109495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 err="1">
                <a:solidFill>
                  <a:schemeClr val="bg1"/>
                </a:solidFill>
              </a:rPr>
              <a:t>Magnetno</a:t>
            </a:r>
            <a:r>
              <a:rPr lang="en-US" altLang="en-US" sz="2000" b="1" dirty="0">
                <a:solidFill>
                  <a:schemeClr val="bg1"/>
                </a:solidFill>
              </a:rPr>
              <a:t> </a:t>
            </a:r>
            <a:r>
              <a:rPr lang="en-US" altLang="en-US" sz="2000" b="1" dirty="0" err="1">
                <a:solidFill>
                  <a:schemeClr val="bg1"/>
                </a:solidFill>
              </a:rPr>
              <a:t>skladište</a:t>
            </a:r>
            <a:r>
              <a:rPr lang="en-US" altLang="en-US" sz="2000" dirty="0">
                <a:solidFill>
                  <a:schemeClr val="bg1"/>
                </a:solidFill>
              </a:rPr>
              <a:t>: </a:t>
            </a:r>
            <a:r>
              <a:rPr lang="en-US" altLang="en-US" sz="2000" dirty="0" err="1">
                <a:solidFill>
                  <a:schemeClr val="bg1"/>
                </a:solidFill>
              </a:rPr>
              <a:t>Namenjeno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za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starije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aplikacije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i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kompatibilnost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unazad</a:t>
            </a:r>
            <a:r>
              <a:rPr lang="en-US" altLang="en-US" sz="2000" dirty="0">
                <a:solidFill>
                  <a:schemeClr val="bg1"/>
                </a:solidFill>
              </a:rPr>
              <a:t>, </a:t>
            </a:r>
            <a:r>
              <a:rPr lang="en-US" altLang="en-US" sz="2000" dirty="0" err="1">
                <a:solidFill>
                  <a:schemeClr val="bg1"/>
                </a:solidFill>
              </a:rPr>
              <a:t>magnetno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skladište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nudi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tradicionalni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pristup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čuvanju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podataka</a:t>
            </a:r>
            <a:r>
              <a:rPr lang="en-US" altLang="en-US" sz="2000" dirty="0">
                <a:solidFill>
                  <a:schemeClr val="bg1"/>
                </a:solidFill>
              </a:rPr>
              <a:t>. </a:t>
            </a:r>
            <a:r>
              <a:rPr lang="en-US" altLang="en-US" sz="2000" dirty="0" err="1">
                <a:solidFill>
                  <a:schemeClr val="bg1"/>
                </a:solidFill>
              </a:rPr>
              <a:t>Iako</a:t>
            </a:r>
            <a:r>
              <a:rPr lang="en-US" altLang="en-US" sz="2000" dirty="0">
                <a:solidFill>
                  <a:schemeClr val="bg1"/>
                </a:solidFill>
              </a:rPr>
              <a:t> je </a:t>
            </a:r>
            <a:r>
              <a:rPr lang="en-US" altLang="en-US" sz="2000" dirty="0" err="1">
                <a:solidFill>
                  <a:schemeClr val="bg1"/>
                </a:solidFill>
              </a:rPr>
              <a:t>još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uvek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dostupno</a:t>
            </a:r>
            <a:r>
              <a:rPr lang="en-US" altLang="en-US" sz="2000" dirty="0">
                <a:solidFill>
                  <a:schemeClr val="bg1"/>
                </a:solidFill>
              </a:rPr>
              <a:t>, </a:t>
            </a:r>
            <a:r>
              <a:rPr lang="en-US" altLang="en-US" sz="2000" dirty="0" err="1">
                <a:solidFill>
                  <a:schemeClr val="bg1"/>
                </a:solidFill>
              </a:rPr>
              <a:t>preporuka</a:t>
            </a:r>
            <a:r>
              <a:rPr lang="en-US" altLang="en-US" sz="2000" dirty="0">
                <a:solidFill>
                  <a:schemeClr val="bg1"/>
                </a:solidFill>
              </a:rPr>
              <a:t> je da se </a:t>
            </a:r>
            <a:r>
              <a:rPr lang="en-US" altLang="en-US" sz="2000" dirty="0" err="1">
                <a:solidFill>
                  <a:schemeClr val="bg1"/>
                </a:solidFill>
              </a:rPr>
              <a:t>za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nove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zahteve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koristi</a:t>
            </a:r>
            <a:r>
              <a:rPr lang="en-US" altLang="en-US" sz="2000" dirty="0">
                <a:solidFill>
                  <a:schemeClr val="bg1"/>
                </a:solidFill>
              </a:rPr>
              <a:t> SSD </a:t>
            </a:r>
            <a:r>
              <a:rPr lang="en-US" altLang="en-US" sz="2000" dirty="0" err="1">
                <a:solidFill>
                  <a:schemeClr val="bg1"/>
                </a:solidFill>
              </a:rPr>
              <a:t>skladište</a:t>
            </a:r>
            <a:r>
              <a:rPr lang="en-US" altLang="en-US" sz="2000" dirty="0">
                <a:solidFill>
                  <a:schemeClr val="bg1"/>
                </a:solidFill>
              </a:rPr>
              <a:t>. </a:t>
            </a:r>
            <a:r>
              <a:rPr lang="en-US" altLang="en-US" sz="2000" dirty="0" err="1">
                <a:solidFill>
                  <a:schemeClr val="bg1"/>
                </a:solidFill>
              </a:rPr>
              <a:t>Maksimalni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kapacitet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za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baze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podataka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koje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koriste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magnetno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skladište</a:t>
            </a:r>
            <a:r>
              <a:rPr lang="en-US" altLang="en-US" sz="2000" dirty="0">
                <a:solidFill>
                  <a:schemeClr val="bg1"/>
                </a:solidFill>
              </a:rPr>
              <a:t> je 3 </a:t>
            </a:r>
            <a:r>
              <a:rPr lang="en-US" altLang="en-US" sz="2000" dirty="0" err="1">
                <a:solidFill>
                  <a:schemeClr val="bg1"/>
                </a:solidFill>
              </a:rPr>
              <a:t>TiB</a:t>
            </a:r>
            <a:r>
              <a:rPr lang="en-US" altLang="en-US" sz="2000" dirty="0">
                <a:solidFill>
                  <a:schemeClr val="bg1"/>
                </a:solidFill>
              </a:rPr>
              <a:t>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solidFill>
                  <a:schemeClr val="bg1"/>
                </a:solidFill>
              </a:rPr>
              <a:t>General Purpose SSD</a:t>
            </a:r>
            <a:r>
              <a:rPr lang="en-US" altLang="en-US" sz="2000" dirty="0">
                <a:solidFill>
                  <a:schemeClr val="bg1"/>
                </a:solidFill>
              </a:rPr>
              <a:t>: </a:t>
            </a:r>
            <a:r>
              <a:rPr lang="en-US" altLang="en-US" sz="2000" dirty="0" err="1">
                <a:solidFill>
                  <a:schemeClr val="bg1"/>
                </a:solidFill>
              </a:rPr>
              <a:t>Skladište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opšte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namene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sa</a:t>
            </a:r>
            <a:r>
              <a:rPr lang="en-US" altLang="en-US" sz="2000" dirty="0">
                <a:solidFill>
                  <a:schemeClr val="bg1"/>
                </a:solidFill>
              </a:rPr>
              <a:t> SSD </a:t>
            </a:r>
            <a:r>
              <a:rPr lang="en-US" altLang="en-US" sz="2000" dirty="0" err="1">
                <a:solidFill>
                  <a:schemeClr val="bg1"/>
                </a:solidFill>
              </a:rPr>
              <a:t>tehnologijom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predstavlja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pristupačno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rešenje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koje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pokriva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širok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spektar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radnih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opterećenja</a:t>
            </a:r>
            <a:r>
              <a:rPr lang="en-US" altLang="en-US" sz="2000" dirty="0">
                <a:solidFill>
                  <a:schemeClr val="bg1"/>
                </a:solidFill>
              </a:rPr>
              <a:t>, </a:t>
            </a:r>
            <a:r>
              <a:rPr lang="en-US" altLang="en-US" sz="2000" dirty="0" err="1">
                <a:solidFill>
                  <a:schemeClr val="bg1"/>
                </a:solidFill>
              </a:rPr>
              <a:t>posebno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za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razvojna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i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testna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okruženja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na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srednjim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instancama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baze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podataka</a:t>
            </a:r>
            <a:r>
              <a:rPr lang="en-US" altLang="en-US" sz="2000" dirty="0">
                <a:solidFill>
                  <a:schemeClr val="bg1"/>
                </a:solidFill>
              </a:rPr>
              <a:t>. Ova </a:t>
            </a:r>
            <a:r>
              <a:rPr lang="en-US" altLang="en-US" sz="2000" dirty="0" err="1">
                <a:solidFill>
                  <a:schemeClr val="bg1"/>
                </a:solidFill>
              </a:rPr>
              <a:t>opcija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nudi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solidne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performanse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uz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balans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između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troškova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i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efikasnosti</a:t>
            </a:r>
            <a:r>
              <a:rPr lang="en-US" altLang="en-US" sz="2000" dirty="0">
                <a:solidFill>
                  <a:schemeClr val="bg1"/>
                </a:solidFill>
              </a:rPr>
              <a:t>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solidFill>
                  <a:schemeClr val="bg1"/>
                </a:solidFill>
              </a:rPr>
              <a:t>Provisioned IOPS SSD</a:t>
            </a:r>
            <a:r>
              <a:rPr lang="en-US" altLang="en-US" sz="2000" dirty="0">
                <a:solidFill>
                  <a:schemeClr val="bg1"/>
                </a:solidFill>
              </a:rPr>
              <a:t>: </a:t>
            </a:r>
            <a:r>
              <a:rPr lang="en-US" altLang="en-US" sz="2000" dirty="0" err="1">
                <a:solidFill>
                  <a:schemeClr val="bg1"/>
                </a:solidFill>
              </a:rPr>
              <a:t>Dizajnirano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za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radna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opterećenja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koja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su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intenzivna</a:t>
            </a:r>
            <a:r>
              <a:rPr lang="en-US" altLang="en-US" sz="2000" dirty="0">
                <a:solidFill>
                  <a:schemeClr val="bg1"/>
                </a:solidFill>
              </a:rPr>
              <a:t> u </a:t>
            </a:r>
            <a:r>
              <a:rPr lang="en-US" altLang="en-US" sz="2000" dirty="0" err="1">
                <a:solidFill>
                  <a:schemeClr val="bg1"/>
                </a:solidFill>
              </a:rPr>
              <a:t>ulazno-izlaznim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operacijama</a:t>
            </a:r>
            <a:r>
              <a:rPr lang="en-US" altLang="en-US" sz="2000" dirty="0">
                <a:solidFill>
                  <a:schemeClr val="bg1"/>
                </a:solidFill>
              </a:rPr>
              <a:t>, </a:t>
            </a:r>
            <a:r>
              <a:rPr lang="en-US" altLang="en-US" sz="2000" dirty="0" err="1">
                <a:solidFill>
                  <a:schemeClr val="bg1"/>
                </a:solidFill>
              </a:rPr>
              <a:t>poput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baza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podataka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koje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zahtevaju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minimalnu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latenciju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i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stabilan</a:t>
            </a:r>
            <a:r>
              <a:rPr lang="en-US" altLang="en-US" sz="2000" dirty="0">
                <a:solidFill>
                  <a:schemeClr val="bg1"/>
                </a:solidFill>
              </a:rPr>
              <a:t> I/O </a:t>
            </a:r>
            <a:r>
              <a:rPr lang="en-US" altLang="en-US" sz="2000" dirty="0" err="1">
                <a:solidFill>
                  <a:schemeClr val="bg1"/>
                </a:solidFill>
              </a:rPr>
              <a:t>protok</a:t>
            </a:r>
            <a:r>
              <a:rPr lang="en-US" altLang="en-US" sz="2000" dirty="0">
                <a:solidFill>
                  <a:schemeClr val="bg1"/>
                </a:solidFill>
              </a:rPr>
              <a:t>. </a:t>
            </a:r>
            <a:r>
              <a:rPr lang="en-US" altLang="en-US" sz="2000" dirty="0" err="1">
                <a:solidFill>
                  <a:schemeClr val="bg1"/>
                </a:solidFill>
              </a:rPr>
              <a:t>Ovaj</a:t>
            </a:r>
            <a:r>
              <a:rPr lang="en-US" altLang="en-US" sz="2000" dirty="0">
                <a:solidFill>
                  <a:schemeClr val="bg1"/>
                </a:solidFill>
              </a:rPr>
              <a:t> tip </a:t>
            </a:r>
            <a:r>
              <a:rPr lang="en-US" altLang="en-US" sz="2000" dirty="0" err="1">
                <a:solidFill>
                  <a:schemeClr val="bg1"/>
                </a:solidFill>
              </a:rPr>
              <a:t>skladišta</a:t>
            </a:r>
            <a:r>
              <a:rPr lang="en-US" altLang="en-US" sz="2000" dirty="0">
                <a:solidFill>
                  <a:schemeClr val="bg1"/>
                </a:solidFill>
              </a:rPr>
              <a:t> je </a:t>
            </a:r>
            <a:r>
              <a:rPr lang="en-US" altLang="en-US" sz="2000" dirty="0" err="1">
                <a:solidFill>
                  <a:schemeClr val="bg1"/>
                </a:solidFill>
              </a:rPr>
              <a:t>najpogodniji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za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proizvodna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okruženja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gde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su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pouzdanost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i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performanse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ključni</a:t>
            </a:r>
            <a:r>
              <a:rPr lang="en-US" altLang="en-US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1938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3009" y="342883"/>
            <a:ext cx="6822704" cy="709540"/>
          </a:xfrm>
        </p:spPr>
        <p:txBody>
          <a:bodyPr/>
          <a:lstStyle/>
          <a:p>
            <a:r>
              <a:rPr lang="sr-Latn-RS" sz="4000" dirty="0" smtClean="0"/>
              <a:t>Amazon </a:t>
            </a:r>
            <a:r>
              <a:rPr lang="sr-Latn-RS" sz="4000" dirty="0" smtClean="0"/>
              <a:t>rds custom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4555537" y="1756804"/>
            <a:ext cx="71045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chemeClr val="bg1"/>
                </a:solidFill>
              </a:rPr>
              <a:t>Amazon RDS Custom</a:t>
            </a:r>
            <a:r>
              <a:rPr lang="en-US" sz="2000" dirty="0">
                <a:solidFill>
                  <a:schemeClr val="bg1"/>
                </a:solidFill>
              </a:rPr>
              <a:t> je </a:t>
            </a:r>
            <a:r>
              <a:rPr lang="en-US" sz="2000" dirty="0" err="1">
                <a:solidFill>
                  <a:schemeClr val="bg1"/>
                </a:solidFill>
              </a:rPr>
              <a:t>prilagodljiva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verzija</a:t>
            </a:r>
            <a:r>
              <a:rPr lang="en-US" sz="2000" dirty="0">
                <a:solidFill>
                  <a:schemeClr val="bg1"/>
                </a:solidFill>
              </a:rPr>
              <a:t> Amazon RDS </a:t>
            </a:r>
            <a:r>
              <a:rPr lang="en-US" sz="2000" dirty="0" err="1">
                <a:solidFill>
                  <a:schemeClr val="bg1"/>
                </a:solidFill>
              </a:rPr>
              <a:t>servisa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koja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omogućava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korisnicima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veću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kontrolu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nad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podešavanjima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baze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podataka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operativnim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sistemom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endParaRPr lang="sr-Latn-RS" sz="2000" dirty="0" smtClean="0">
              <a:solidFill>
                <a:schemeClr val="bg1"/>
              </a:solidFill>
            </a:endParaRPr>
          </a:p>
          <a:p>
            <a:pPr algn="just"/>
            <a:endParaRPr lang="sr-Latn-RS" sz="2000" dirty="0">
              <a:solidFill>
                <a:schemeClr val="bg1"/>
              </a:solidFill>
            </a:endParaRPr>
          </a:p>
          <a:p>
            <a:pPr algn="just"/>
            <a:endParaRPr lang="sr-Latn-RS" sz="2000" dirty="0" smtClean="0">
              <a:solidFill>
                <a:schemeClr val="bg1"/>
              </a:solidFill>
            </a:endParaRPr>
          </a:p>
          <a:p>
            <a:pPr algn="just"/>
            <a:r>
              <a:rPr lang="en-US" sz="2000" dirty="0" err="1" smtClean="0">
                <a:solidFill>
                  <a:schemeClr val="bg1"/>
                </a:solidFill>
              </a:rPr>
              <a:t>Namenjena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je </a:t>
            </a:r>
            <a:r>
              <a:rPr lang="en-US" sz="2000" dirty="0" err="1">
                <a:solidFill>
                  <a:schemeClr val="bg1"/>
                </a:solidFill>
              </a:rPr>
              <a:t>za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aplikacije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koje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zahtevaju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specifične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konfiguracije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ili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prilagođene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operativne</a:t>
            </a:r>
            <a:r>
              <a:rPr lang="en-US" sz="2000" dirty="0">
                <a:solidFill>
                  <a:schemeClr val="bg1"/>
                </a:solidFill>
              </a:rPr>
              <a:t> procedure, </a:t>
            </a:r>
            <a:r>
              <a:rPr lang="en-US" sz="2000" dirty="0" err="1">
                <a:solidFill>
                  <a:schemeClr val="bg1"/>
                </a:solidFill>
              </a:rPr>
              <a:t>kao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što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prilagođene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ekstenzije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specifične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verzije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softvera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ili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skripte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za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podešavanje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  <a:endParaRPr lang="sr-Latn-RS" sz="2000" dirty="0">
              <a:solidFill>
                <a:schemeClr val="bg1"/>
              </a:solidFill>
            </a:endParaRPr>
          </a:p>
        </p:txBody>
      </p:sp>
      <p:sp>
        <p:nvSpPr>
          <p:cNvPr id="4" name="object 18"/>
          <p:cNvSpPr/>
          <p:nvPr/>
        </p:nvSpPr>
        <p:spPr>
          <a:xfrm>
            <a:off x="4027679" y="1860642"/>
            <a:ext cx="186237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18"/>
          <p:cNvSpPr/>
          <p:nvPr/>
        </p:nvSpPr>
        <p:spPr>
          <a:xfrm>
            <a:off x="4027679" y="3361638"/>
            <a:ext cx="186237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1766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=""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276" y="1590738"/>
            <a:ext cx="4989629" cy="2387771"/>
          </a:xfrm>
        </p:spPr>
        <p:txBody>
          <a:bodyPr/>
          <a:lstStyle/>
          <a:p>
            <a:r>
              <a:rPr lang="en-US" dirty="0" err="1" smtClean="0"/>
              <a:t>Hvala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pa</a:t>
            </a:r>
            <a:r>
              <a:rPr lang="sr-Latn-RS" dirty="0" smtClean="0"/>
              <a:t>žnji!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2555" y="1409558"/>
            <a:ext cx="4569572" cy="580029"/>
          </a:xfrm>
        </p:spPr>
        <p:txBody>
          <a:bodyPr/>
          <a:lstStyle/>
          <a:p>
            <a:pPr algn="ctr"/>
            <a:r>
              <a:rPr lang="en-US" sz="2400" dirty="0" err="1" smtClean="0"/>
              <a:t>Uvod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311215" y="2436375"/>
            <a:ext cx="10092906" cy="2929256"/>
          </a:xfrm>
        </p:spPr>
        <p:txBody>
          <a:bodyPr/>
          <a:lstStyle/>
          <a:p>
            <a:pPr algn="l"/>
            <a:r>
              <a:rPr lang="sr-Latn-RS" sz="1600" dirty="0" smtClean="0">
                <a:cs typeface="Times New Roman" panose="02020603050405020304" pitchFamily="18" charset="0"/>
              </a:rPr>
              <a:t>Najznačajnijim tehnološki napretkom u poslednjim decenima smatra se razvoj cloud rešenja.</a:t>
            </a:r>
          </a:p>
          <a:p>
            <a:pPr algn="l"/>
            <a:endParaRPr lang="sr-Latn-RS" sz="1600" dirty="0">
              <a:cs typeface="Times New Roman" panose="02020603050405020304" pitchFamily="18" charset="0"/>
            </a:endParaRPr>
          </a:p>
          <a:p>
            <a:pPr algn="l"/>
            <a:r>
              <a:rPr lang="sr-Latn-RS" sz="1600" dirty="0" smtClean="0">
                <a:cs typeface="Times New Roman" panose="02020603050405020304" pitchFamily="18" charset="0"/>
              </a:rPr>
              <a:t>Značajan deo zauzima koncept </a:t>
            </a:r>
            <a:r>
              <a:rPr lang="en-US" sz="1600" dirty="0">
                <a:cs typeface="Times New Roman" panose="02020603050405020304" pitchFamily="18" charset="0"/>
              </a:rPr>
              <a:t>Database as a Service (</a:t>
            </a:r>
            <a:r>
              <a:rPr lang="en-US" sz="1600" dirty="0" err="1">
                <a:cs typeface="Times New Roman" panose="02020603050405020304" pitchFamily="18" charset="0"/>
              </a:rPr>
              <a:t>DBaaS</a:t>
            </a:r>
            <a:r>
              <a:rPr lang="en-US" sz="1600" dirty="0" smtClean="0">
                <a:cs typeface="Times New Roman" panose="02020603050405020304" pitchFamily="18" charset="0"/>
              </a:rPr>
              <a:t>),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cs typeface="Times New Roman" panose="02020603050405020304" pitchFamily="18" charset="0"/>
              </a:rPr>
              <a:t>koji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cs typeface="Times New Roman" panose="02020603050405020304" pitchFamily="18" charset="0"/>
              </a:rPr>
              <a:t>omogućava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cs typeface="Times New Roman" panose="02020603050405020304" pitchFamily="18" charset="0"/>
              </a:rPr>
              <a:t>organizacijama</a:t>
            </a:r>
            <a:r>
              <a:rPr lang="en-US" sz="1600" dirty="0">
                <a:cs typeface="Times New Roman" panose="02020603050405020304" pitchFamily="18" charset="0"/>
              </a:rPr>
              <a:t> da </a:t>
            </a:r>
            <a:r>
              <a:rPr lang="en-US" sz="1600" dirty="0" err="1">
                <a:cs typeface="Times New Roman" panose="02020603050405020304" pitchFamily="18" charset="0"/>
              </a:rPr>
              <a:t>koriste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cs typeface="Times New Roman" panose="02020603050405020304" pitchFamily="18" charset="0"/>
              </a:rPr>
              <a:t>bazu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cs typeface="Times New Roman" panose="02020603050405020304" pitchFamily="18" charset="0"/>
              </a:rPr>
              <a:t>podataka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cs typeface="Times New Roman" panose="02020603050405020304" pitchFamily="18" charset="0"/>
              </a:rPr>
              <a:t>kao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cs typeface="Times New Roman" panose="02020603050405020304" pitchFamily="18" charset="0"/>
              </a:rPr>
              <a:t>servis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cs typeface="Times New Roman" panose="02020603050405020304" pitchFamily="18" charset="0"/>
              </a:rPr>
              <a:t>preko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cs typeface="Times New Roman" panose="02020603050405020304" pitchFamily="18" charset="0"/>
              </a:rPr>
              <a:t>interneta</a:t>
            </a:r>
            <a:r>
              <a:rPr lang="en-US" sz="1600" dirty="0">
                <a:cs typeface="Times New Roman" panose="02020603050405020304" pitchFamily="18" charset="0"/>
              </a:rPr>
              <a:t>. </a:t>
            </a:r>
            <a:endParaRPr lang="sr-Latn-RS" sz="1600" dirty="0" smtClean="0"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object 18"/>
          <p:cNvSpPr/>
          <p:nvPr/>
        </p:nvSpPr>
        <p:spPr>
          <a:xfrm>
            <a:off x="576582" y="2665562"/>
            <a:ext cx="274474" cy="22083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18"/>
          <p:cNvSpPr/>
          <p:nvPr/>
        </p:nvSpPr>
        <p:spPr>
          <a:xfrm>
            <a:off x="576582" y="4120550"/>
            <a:ext cx="274474" cy="22083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584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3287" y="3716235"/>
            <a:ext cx="679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N</a:t>
            </a:r>
            <a:r>
              <a:rPr lang="en-US" sz="2400" dirty="0" err="1" smtClean="0">
                <a:solidFill>
                  <a:schemeClr val="bg1"/>
                </a:solidFill>
              </a:rPr>
              <a:t>ude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prednosti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karakteristične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za</a:t>
            </a:r>
            <a:r>
              <a:rPr lang="en-US" sz="2400" dirty="0">
                <a:solidFill>
                  <a:schemeClr val="bg1"/>
                </a:solidFill>
              </a:rPr>
              <a:t> cloud computing, </a:t>
            </a:r>
            <a:r>
              <a:rPr lang="en-US" sz="2400" dirty="0" err="1">
                <a:solidFill>
                  <a:schemeClr val="bg1"/>
                </a:solidFill>
              </a:rPr>
              <a:t>kao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što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povećana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brzina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fleksibilnost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skalabilnost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smanjeni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troškovi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51089" y="705902"/>
            <a:ext cx="4055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3200" dirty="0" smtClean="0">
                <a:solidFill>
                  <a:schemeClr val="bg1"/>
                </a:solidFill>
              </a:rPr>
              <a:t>Cloud baze podataka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object 18"/>
          <p:cNvSpPr/>
          <p:nvPr/>
        </p:nvSpPr>
        <p:spPr>
          <a:xfrm>
            <a:off x="4385034" y="3839994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943286" y="1349294"/>
            <a:ext cx="7142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Cloud </a:t>
            </a:r>
            <a:r>
              <a:rPr lang="en-US" sz="2400" dirty="0" err="1">
                <a:solidFill>
                  <a:schemeClr val="bg1"/>
                </a:solidFill>
              </a:rPr>
              <a:t>baze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podataka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sistem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koji</a:t>
            </a:r>
            <a:r>
              <a:rPr lang="en-US" sz="2400" dirty="0">
                <a:solidFill>
                  <a:schemeClr val="bg1"/>
                </a:solidFill>
              </a:rPr>
              <a:t> se </a:t>
            </a:r>
            <a:r>
              <a:rPr lang="en-US" sz="2400" dirty="0" err="1">
                <a:solidFill>
                  <a:schemeClr val="bg1"/>
                </a:solidFill>
              </a:rPr>
              <a:t>implementira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koristi</a:t>
            </a:r>
            <a:r>
              <a:rPr lang="en-US" sz="2400" dirty="0">
                <a:solidFill>
                  <a:schemeClr val="bg1"/>
                </a:solidFill>
              </a:rPr>
              <a:t> u </a:t>
            </a:r>
            <a:r>
              <a:rPr lang="en-US" sz="2400" dirty="0" err="1">
                <a:solidFill>
                  <a:schemeClr val="bg1"/>
                </a:solidFill>
              </a:rPr>
              <a:t>okviru</a:t>
            </a:r>
            <a:r>
              <a:rPr lang="en-US" sz="2400" dirty="0">
                <a:solidFill>
                  <a:schemeClr val="bg1"/>
                </a:solidFill>
              </a:rPr>
              <a:t> cloud </a:t>
            </a:r>
            <a:r>
              <a:rPr lang="en-US" sz="2400" dirty="0" err="1">
                <a:solidFill>
                  <a:schemeClr val="bg1"/>
                </a:solidFill>
              </a:rPr>
              <a:t>infrastrukture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pružajući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organizovanje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čuvanje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strukturiranih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nestrukturiranih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polustrukturiranih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podataka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object 18"/>
          <p:cNvSpPr/>
          <p:nvPr/>
        </p:nvSpPr>
        <p:spPr>
          <a:xfrm>
            <a:off x="4385034" y="1467569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89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932" y="329135"/>
            <a:ext cx="7244889" cy="687834"/>
          </a:xfrm>
        </p:spPr>
        <p:txBody>
          <a:bodyPr/>
          <a:lstStyle/>
          <a:p>
            <a:pPr algn="ctr"/>
            <a:r>
              <a:rPr lang="sr-Latn-RS" dirty="0" smtClean="0"/>
              <a:t>Podela Cloud baza podataka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017146" y="1732564"/>
            <a:ext cx="7023337" cy="967506"/>
          </a:xfrm>
        </p:spPr>
        <p:txBody>
          <a:bodyPr/>
          <a:lstStyle/>
          <a:p>
            <a:pPr marL="0" indent="0">
              <a:buNone/>
            </a:pPr>
            <a:r>
              <a:rPr lang="sr-Latn-RS" sz="2400" dirty="0" smtClean="0"/>
              <a:t>R</a:t>
            </a:r>
            <a:r>
              <a:rPr lang="en-US" sz="2400" dirty="0" err="1" smtClean="0"/>
              <a:t>elacione</a:t>
            </a:r>
            <a:r>
              <a:rPr lang="en-US" sz="2400" dirty="0" smtClean="0"/>
              <a:t> </a:t>
            </a:r>
            <a:r>
              <a:rPr lang="en-US" sz="2400" dirty="0" err="1"/>
              <a:t>baze</a:t>
            </a:r>
            <a:r>
              <a:rPr lang="en-US" sz="2400" dirty="0"/>
              <a:t> </a:t>
            </a:r>
            <a:r>
              <a:rPr lang="en-US" sz="2400" dirty="0" err="1"/>
              <a:t>podataka</a:t>
            </a:r>
            <a:r>
              <a:rPr lang="en-US" sz="2400" dirty="0"/>
              <a:t> </a:t>
            </a:r>
            <a:r>
              <a:rPr lang="en-US" sz="2400" dirty="0" err="1"/>
              <a:t>koriste</a:t>
            </a:r>
            <a:r>
              <a:rPr lang="en-US" sz="2400" dirty="0"/>
              <a:t> </a:t>
            </a:r>
            <a:r>
              <a:rPr lang="en-US" sz="2400" dirty="0" err="1"/>
              <a:t>fiksnu</a:t>
            </a:r>
            <a:r>
              <a:rPr lang="en-US" sz="2400" dirty="0"/>
              <a:t> </a:t>
            </a:r>
            <a:r>
              <a:rPr lang="en-US" sz="2400" dirty="0" err="1"/>
              <a:t>šemu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SQL </a:t>
            </a:r>
            <a:r>
              <a:rPr lang="en-US" sz="2400" dirty="0" err="1"/>
              <a:t>za</a:t>
            </a:r>
            <a:r>
              <a:rPr lang="en-US" sz="2400" dirty="0"/>
              <a:t> rad </a:t>
            </a:r>
            <a:r>
              <a:rPr lang="en-US" sz="2400" dirty="0" err="1"/>
              <a:t>sa</a:t>
            </a:r>
            <a:r>
              <a:rPr lang="en-US" sz="2400" dirty="0"/>
              <a:t> </a:t>
            </a:r>
            <a:r>
              <a:rPr lang="en-US" sz="2400" dirty="0" err="1"/>
              <a:t>strukturiranim</a:t>
            </a:r>
            <a:r>
              <a:rPr lang="en-US" sz="2400" dirty="0"/>
              <a:t> </a:t>
            </a:r>
            <a:r>
              <a:rPr lang="en-US" sz="2400" dirty="0" err="1"/>
              <a:t>podacima</a:t>
            </a:r>
            <a:endParaRPr lang="sr-Latn-RS" sz="2400" dirty="0"/>
          </a:p>
          <a:p>
            <a:pPr lvl="1"/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object 18"/>
          <p:cNvSpPr/>
          <p:nvPr/>
        </p:nvSpPr>
        <p:spPr>
          <a:xfrm>
            <a:off x="1150129" y="1804000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2017146" y="3164804"/>
            <a:ext cx="7462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dirty="0" err="1" smtClean="0">
                <a:solidFill>
                  <a:schemeClr val="bg1"/>
                </a:solidFill>
              </a:rPr>
              <a:t>N</a:t>
            </a:r>
            <a:r>
              <a:rPr lang="en-US" sz="2400" dirty="0" err="1" smtClean="0">
                <a:solidFill>
                  <a:schemeClr val="bg1"/>
                </a:solidFill>
              </a:rPr>
              <a:t>erelacione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baze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sr-Latn-RS" sz="2400" dirty="0" smtClean="0">
                <a:solidFill>
                  <a:schemeClr val="bg1"/>
                </a:solidFill>
              </a:rPr>
              <a:t>podataka </a:t>
            </a:r>
            <a:r>
              <a:rPr lang="en-US" sz="2400" dirty="0" err="1" smtClean="0">
                <a:solidFill>
                  <a:schemeClr val="bg1"/>
                </a:solidFill>
              </a:rPr>
              <a:t>omogućavaju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fleksibilnije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skladištenje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nestrukturiranih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podataka</a:t>
            </a:r>
            <a:r>
              <a:rPr lang="en-US" sz="2400" dirty="0">
                <a:solidFill>
                  <a:schemeClr val="bg1"/>
                </a:solidFill>
              </a:rPr>
              <a:t> bez </a:t>
            </a:r>
            <a:r>
              <a:rPr lang="en-US" sz="2400" dirty="0" err="1">
                <a:solidFill>
                  <a:schemeClr val="bg1"/>
                </a:solidFill>
              </a:rPr>
              <a:t>strogo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definisane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šeme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object 18"/>
          <p:cNvSpPr/>
          <p:nvPr/>
        </p:nvSpPr>
        <p:spPr>
          <a:xfrm>
            <a:off x="1140068" y="3340518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1263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646484" y="420760"/>
            <a:ext cx="7886700" cy="667498"/>
          </a:xfrm>
        </p:spPr>
        <p:txBody>
          <a:bodyPr/>
          <a:lstStyle/>
          <a:p>
            <a:r>
              <a:rPr lang="sr-Latn-RS" dirty="0" smtClean="0"/>
              <a:t>Prednosti cloud baza podataka</a:t>
            </a:r>
            <a:endParaRPr lang="en-US" dirty="0"/>
          </a:p>
        </p:txBody>
      </p:sp>
      <p:sp>
        <p:nvSpPr>
          <p:cNvPr id="21" name="object 18"/>
          <p:cNvSpPr/>
          <p:nvPr/>
        </p:nvSpPr>
        <p:spPr>
          <a:xfrm>
            <a:off x="4477409" y="2170387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5013436" y="2038625"/>
            <a:ext cx="1846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Skalabilnost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object 18"/>
          <p:cNvSpPr/>
          <p:nvPr/>
        </p:nvSpPr>
        <p:spPr>
          <a:xfrm>
            <a:off x="4477409" y="2845630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TextBox 23"/>
          <p:cNvSpPr txBox="1"/>
          <p:nvPr/>
        </p:nvSpPr>
        <p:spPr>
          <a:xfrm>
            <a:off x="5013436" y="2713868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err="1">
                <a:solidFill>
                  <a:schemeClr val="bg1"/>
                </a:solidFill>
              </a:rPr>
              <a:t>Smanjeni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troškovi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object 18"/>
          <p:cNvSpPr/>
          <p:nvPr/>
        </p:nvSpPr>
        <p:spPr>
          <a:xfrm>
            <a:off x="4477409" y="3520873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TextBox 25"/>
          <p:cNvSpPr txBox="1"/>
          <p:nvPr/>
        </p:nvSpPr>
        <p:spPr>
          <a:xfrm>
            <a:off x="5013436" y="3389111"/>
            <a:ext cx="2695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err="1">
                <a:solidFill>
                  <a:schemeClr val="bg1"/>
                </a:solidFill>
              </a:rPr>
              <a:t>Visoka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dostupnost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object 18"/>
          <p:cNvSpPr/>
          <p:nvPr/>
        </p:nvSpPr>
        <p:spPr>
          <a:xfrm>
            <a:off x="4477409" y="4196116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5013436" y="4064354"/>
            <a:ext cx="2959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err="1">
                <a:solidFill>
                  <a:schemeClr val="bg1"/>
                </a:solidFill>
              </a:rPr>
              <a:t>Brza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implementacija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object 18"/>
          <p:cNvSpPr/>
          <p:nvPr/>
        </p:nvSpPr>
        <p:spPr>
          <a:xfrm>
            <a:off x="4477409" y="5003121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5013436" y="4871359"/>
            <a:ext cx="3198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err="1">
                <a:solidFill>
                  <a:schemeClr val="bg1"/>
                </a:solidFill>
              </a:rPr>
              <a:t>Automatsko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skaliranje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91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8513" y="776832"/>
            <a:ext cx="5124189" cy="492302"/>
          </a:xfrm>
        </p:spPr>
        <p:txBody>
          <a:bodyPr/>
          <a:lstStyle/>
          <a:p>
            <a:r>
              <a:rPr lang="sr-Latn-RS" dirty="0" smtClean="0"/>
              <a:t>Šta je Dbaas?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701748" y="1958110"/>
            <a:ext cx="5817271" cy="2413388"/>
          </a:xfrm>
        </p:spPr>
        <p:txBody>
          <a:bodyPr/>
          <a:lstStyle/>
          <a:p>
            <a:r>
              <a:rPr lang="en-US" sz="1800" dirty="0" err="1"/>
              <a:t>DBaaS</a:t>
            </a:r>
            <a:r>
              <a:rPr lang="en-US" sz="1800" dirty="0"/>
              <a:t> je model </a:t>
            </a:r>
            <a:r>
              <a:rPr lang="en-US" sz="1800" dirty="0" err="1"/>
              <a:t>koji</a:t>
            </a:r>
            <a:r>
              <a:rPr lang="en-US" sz="1800" dirty="0"/>
              <a:t> </a:t>
            </a:r>
            <a:r>
              <a:rPr lang="en-US" sz="1800" dirty="0" err="1"/>
              <a:t>omogućava</a:t>
            </a:r>
            <a:r>
              <a:rPr lang="en-US" sz="1800" dirty="0"/>
              <a:t> </a:t>
            </a:r>
            <a:r>
              <a:rPr lang="en-US" sz="1800" dirty="0" err="1"/>
              <a:t>korisnicima</a:t>
            </a:r>
            <a:r>
              <a:rPr lang="en-US" sz="1800" dirty="0"/>
              <a:t> </a:t>
            </a:r>
            <a:r>
              <a:rPr lang="en-US" sz="1800" dirty="0" err="1"/>
              <a:t>jednostavno</a:t>
            </a:r>
            <a:r>
              <a:rPr lang="en-US" sz="1800" dirty="0"/>
              <a:t> </a:t>
            </a:r>
            <a:r>
              <a:rPr lang="en-US" sz="1800" dirty="0" err="1"/>
              <a:t>postavljanje</a:t>
            </a:r>
            <a:r>
              <a:rPr lang="en-US" sz="1800" dirty="0"/>
              <a:t>, </a:t>
            </a:r>
            <a:r>
              <a:rPr lang="en-US" sz="1800" dirty="0" err="1"/>
              <a:t>upravljanje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skaliranje</a:t>
            </a:r>
            <a:r>
              <a:rPr lang="en-US" sz="1800" dirty="0"/>
              <a:t> </a:t>
            </a:r>
            <a:r>
              <a:rPr lang="en-US" sz="1800" dirty="0" err="1"/>
              <a:t>baza</a:t>
            </a:r>
            <a:r>
              <a:rPr lang="en-US" sz="1800" dirty="0"/>
              <a:t> </a:t>
            </a:r>
            <a:r>
              <a:rPr lang="en-US" sz="1800" dirty="0" err="1"/>
              <a:t>podataka</a:t>
            </a:r>
            <a:r>
              <a:rPr lang="en-US" sz="1800" dirty="0"/>
              <a:t> bez </a:t>
            </a:r>
            <a:r>
              <a:rPr lang="en-US" sz="1800" dirty="0" err="1"/>
              <a:t>potrebe</a:t>
            </a:r>
            <a:r>
              <a:rPr lang="en-US" sz="1800" dirty="0"/>
              <a:t> </a:t>
            </a:r>
            <a:r>
              <a:rPr lang="en-US" sz="1800" dirty="0" err="1"/>
              <a:t>za</a:t>
            </a:r>
            <a:r>
              <a:rPr lang="en-US" sz="1800" dirty="0"/>
              <a:t> </a:t>
            </a:r>
            <a:r>
              <a:rPr lang="en-US" sz="1800" dirty="0" err="1"/>
              <a:t>tradicionalnim</a:t>
            </a:r>
            <a:r>
              <a:rPr lang="en-US" sz="1800" dirty="0"/>
              <a:t> </a:t>
            </a:r>
            <a:r>
              <a:rPr lang="en-US" sz="1800" dirty="0" err="1"/>
              <a:t>hardverom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instalacijom</a:t>
            </a:r>
            <a:r>
              <a:rPr lang="en-US" sz="1800" dirty="0"/>
              <a:t> </a:t>
            </a:r>
            <a:r>
              <a:rPr lang="en-US" sz="1800" dirty="0" err="1"/>
              <a:t>softvera</a:t>
            </a:r>
            <a:r>
              <a:rPr lang="en-US" sz="1800" dirty="0"/>
              <a:t>. </a:t>
            </a:r>
            <a:r>
              <a:rPr lang="en-US" sz="1800" dirty="0" err="1"/>
              <a:t>Provajder</a:t>
            </a:r>
            <a:r>
              <a:rPr lang="en-US" sz="1800" dirty="0"/>
              <a:t> </a:t>
            </a:r>
            <a:r>
              <a:rPr lang="en-US" sz="1800" dirty="0" err="1"/>
              <a:t>usluga</a:t>
            </a:r>
            <a:r>
              <a:rPr lang="en-US" sz="1800" dirty="0"/>
              <a:t> </a:t>
            </a:r>
            <a:r>
              <a:rPr lang="en-US" sz="1800" dirty="0" err="1"/>
              <a:t>preuzima</a:t>
            </a:r>
            <a:r>
              <a:rPr lang="en-US" sz="1800" dirty="0"/>
              <a:t> </a:t>
            </a:r>
            <a:r>
              <a:rPr lang="en-US" sz="1800" dirty="0" err="1"/>
              <a:t>sve</a:t>
            </a:r>
            <a:r>
              <a:rPr lang="en-US" sz="1800" dirty="0"/>
              <a:t> </a:t>
            </a:r>
            <a:r>
              <a:rPr lang="en-US" sz="1800" dirty="0" err="1"/>
              <a:t>operativne</a:t>
            </a:r>
            <a:r>
              <a:rPr lang="en-US" sz="1800" dirty="0"/>
              <a:t> </a:t>
            </a:r>
            <a:r>
              <a:rPr lang="en-US" sz="1800" dirty="0" err="1"/>
              <a:t>zadatke</a:t>
            </a:r>
            <a:r>
              <a:rPr lang="en-US" sz="1800" dirty="0"/>
              <a:t>, </a:t>
            </a:r>
            <a:r>
              <a:rPr lang="en-US" sz="1800" dirty="0" err="1"/>
              <a:t>omogućavajući</a:t>
            </a:r>
            <a:r>
              <a:rPr lang="en-US" sz="1800" dirty="0"/>
              <a:t> </a:t>
            </a:r>
            <a:r>
              <a:rPr lang="en-US" sz="1800" dirty="0" err="1"/>
              <a:t>korisnicima</a:t>
            </a:r>
            <a:r>
              <a:rPr lang="en-US" sz="1800" dirty="0"/>
              <a:t> da se </a:t>
            </a:r>
            <a:r>
              <a:rPr lang="en-US" sz="1800" dirty="0" err="1"/>
              <a:t>fokusiraju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svoje</a:t>
            </a:r>
            <a:r>
              <a:rPr lang="en-US" sz="1800" dirty="0"/>
              <a:t> </a:t>
            </a:r>
            <a:r>
              <a:rPr lang="en-US" sz="1800" dirty="0" err="1"/>
              <a:t>aplikacije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poslovne</a:t>
            </a:r>
            <a:r>
              <a:rPr lang="en-US" sz="1800" dirty="0"/>
              <a:t> </a:t>
            </a:r>
            <a:r>
              <a:rPr lang="en-US" sz="1800" dirty="0" err="1"/>
              <a:t>procese</a:t>
            </a:r>
            <a:r>
              <a:rPr lang="en-US" sz="1800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10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560884" y="558783"/>
            <a:ext cx="7886700" cy="667498"/>
          </a:xfrm>
        </p:spPr>
        <p:txBody>
          <a:bodyPr/>
          <a:lstStyle/>
          <a:p>
            <a:r>
              <a:rPr lang="sr-Latn-RS" dirty="0" smtClean="0"/>
              <a:t>Prednosti DBAAs-a</a:t>
            </a:r>
            <a:endParaRPr lang="en-US" dirty="0"/>
          </a:p>
        </p:txBody>
      </p:sp>
      <p:sp>
        <p:nvSpPr>
          <p:cNvPr id="21" name="object 18"/>
          <p:cNvSpPr/>
          <p:nvPr/>
        </p:nvSpPr>
        <p:spPr>
          <a:xfrm>
            <a:off x="4477409" y="2170387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5013436" y="2038625"/>
            <a:ext cx="3523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Automatizacija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zadataka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object 18"/>
          <p:cNvSpPr/>
          <p:nvPr/>
        </p:nvSpPr>
        <p:spPr>
          <a:xfrm>
            <a:off x="4477409" y="2845630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TextBox 23"/>
          <p:cNvSpPr txBox="1"/>
          <p:nvPr/>
        </p:nvSpPr>
        <p:spPr>
          <a:xfrm>
            <a:off x="5013436" y="2713868"/>
            <a:ext cx="4483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err="1">
                <a:solidFill>
                  <a:schemeClr val="bg1"/>
                </a:solidFill>
              </a:rPr>
              <a:t>Smanjenje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operativnih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troškova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object 18"/>
          <p:cNvSpPr/>
          <p:nvPr/>
        </p:nvSpPr>
        <p:spPr>
          <a:xfrm>
            <a:off x="4477409" y="3520873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TextBox 25"/>
          <p:cNvSpPr txBox="1"/>
          <p:nvPr/>
        </p:nvSpPr>
        <p:spPr>
          <a:xfrm>
            <a:off x="5013436" y="3389111"/>
            <a:ext cx="4218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Latn-RS" sz="2400" dirty="0" smtClean="0">
                <a:solidFill>
                  <a:schemeClr val="bg1"/>
                </a:solidFill>
              </a:rPr>
              <a:t>V</a:t>
            </a:r>
            <a:r>
              <a:rPr lang="en-US" sz="2400" dirty="0" err="1" smtClean="0">
                <a:solidFill>
                  <a:schemeClr val="bg1"/>
                </a:solidFill>
              </a:rPr>
              <a:t>isoka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dostupnost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otpornost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object 18"/>
          <p:cNvSpPr/>
          <p:nvPr/>
        </p:nvSpPr>
        <p:spPr>
          <a:xfrm>
            <a:off x="4477409" y="4196116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5013436" y="4064354"/>
            <a:ext cx="4022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err="1">
                <a:solidFill>
                  <a:schemeClr val="bg1"/>
                </a:solidFill>
              </a:rPr>
              <a:t>Fleksibilnost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implementacije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6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3200" dirty="0" smtClean="0"/>
              <a:t>Azure sql database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92949" y="1297408"/>
            <a:ext cx="7654925" cy="3162449"/>
          </a:xfrm>
        </p:spPr>
        <p:txBody>
          <a:bodyPr/>
          <a:lstStyle/>
          <a:p>
            <a:pPr lvl="0"/>
            <a:r>
              <a:rPr lang="sr-Latn-RS" sz="2400" dirty="0" smtClean="0"/>
              <a:t>Azure SQL Database je p</a:t>
            </a:r>
            <a:r>
              <a:rPr lang="en-US" sz="2400" dirty="0" err="1" smtClean="0"/>
              <a:t>otpuno</a:t>
            </a:r>
            <a:r>
              <a:rPr lang="en-US" sz="2400" dirty="0" smtClean="0"/>
              <a:t> </a:t>
            </a:r>
            <a:r>
              <a:rPr lang="en-US" sz="2400" dirty="0" err="1"/>
              <a:t>upravljana</a:t>
            </a:r>
            <a:r>
              <a:rPr lang="en-US" sz="2400" dirty="0"/>
              <a:t> </a:t>
            </a:r>
            <a:r>
              <a:rPr lang="en-US" sz="2400" dirty="0" err="1"/>
              <a:t>usluga</a:t>
            </a:r>
            <a:r>
              <a:rPr lang="en-US" sz="2400" dirty="0"/>
              <a:t> </a:t>
            </a:r>
            <a:r>
              <a:rPr lang="en-US" sz="2400" dirty="0" err="1"/>
              <a:t>baze</a:t>
            </a:r>
            <a:r>
              <a:rPr lang="en-US" sz="2400" dirty="0"/>
              <a:t> </a:t>
            </a:r>
            <a:r>
              <a:rPr lang="en-US" sz="2400" dirty="0" err="1"/>
              <a:t>podataka</a:t>
            </a:r>
            <a:r>
              <a:rPr lang="en-US" sz="2400" dirty="0"/>
              <a:t> </a:t>
            </a:r>
            <a:r>
              <a:rPr lang="en-US" sz="2400" dirty="0" err="1"/>
              <a:t>zasnovana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najnovijoj</a:t>
            </a:r>
            <a:r>
              <a:rPr lang="en-US" sz="2400" dirty="0"/>
              <a:t> </a:t>
            </a:r>
            <a:r>
              <a:rPr lang="en-US" sz="2400" dirty="0" err="1"/>
              <a:t>stabilnoj</a:t>
            </a:r>
            <a:r>
              <a:rPr lang="en-US" sz="2400" dirty="0"/>
              <a:t> </a:t>
            </a:r>
            <a:r>
              <a:rPr lang="en-US" sz="2400" dirty="0" err="1"/>
              <a:t>verziji</a:t>
            </a:r>
            <a:r>
              <a:rPr lang="en-US" sz="2400" dirty="0"/>
              <a:t> Microsoft SQL </a:t>
            </a:r>
            <a:r>
              <a:rPr lang="en-US" sz="2400" dirty="0" err="1"/>
              <a:t>Servera</a:t>
            </a:r>
            <a:r>
              <a:rPr lang="en-US" sz="2400" dirty="0"/>
              <a:t>, </a:t>
            </a:r>
            <a:r>
              <a:rPr lang="en-US" sz="2400" dirty="0" err="1"/>
              <a:t>koja</a:t>
            </a:r>
            <a:r>
              <a:rPr lang="en-US" sz="2400" dirty="0"/>
              <a:t> </a:t>
            </a:r>
            <a:r>
              <a:rPr lang="en-US" sz="2400" dirty="0" err="1"/>
              <a:t>koristi</a:t>
            </a:r>
            <a:r>
              <a:rPr lang="en-US" sz="2400" dirty="0"/>
              <a:t> </a:t>
            </a:r>
            <a:r>
              <a:rPr lang="en-US" sz="2400" dirty="0" err="1"/>
              <a:t>platformu</a:t>
            </a:r>
            <a:r>
              <a:rPr lang="en-US" sz="2400" dirty="0"/>
              <a:t> </a:t>
            </a:r>
            <a:r>
              <a:rPr lang="en-US" sz="2400" dirty="0" err="1"/>
              <a:t>kao</a:t>
            </a:r>
            <a:r>
              <a:rPr lang="en-US" sz="2400" dirty="0"/>
              <a:t> </a:t>
            </a:r>
            <a:r>
              <a:rPr lang="en-US" sz="2400" dirty="0" err="1"/>
              <a:t>uslugu</a:t>
            </a:r>
            <a:r>
              <a:rPr lang="en-US" sz="2400" dirty="0"/>
              <a:t> (PaaS).</a:t>
            </a:r>
            <a:endParaRPr lang="sr-Latn-RS" sz="2400" dirty="0" smtClean="0"/>
          </a:p>
          <a:p>
            <a:pPr lvl="0"/>
            <a:endParaRPr lang="en-US" sz="2400" dirty="0"/>
          </a:p>
          <a:p>
            <a:r>
              <a:rPr lang="sr-Latn-RS" dirty="0" smtClean="0"/>
              <a:t>Ima veliku dostupnost (99.99%) i podržava različite tipove podataka, kao i napredne bezbednosne opcije kao što je enkripcija podataka i kontrola pristupa.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24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purl.org/dc/terms/"/>
    <ds:schemaRef ds:uri="http://schemas.microsoft.com/sharepoint/v3"/>
    <ds:schemaRef ds:uri="16c05727-aa75-4e4a-9b5f-8a80a1165891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230e9df3-be65-4c73-a93b-d1236ebd677e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1222</Words>
  <Application>Microsoft Office PowerPoint</Application>
  <PresentationFormat>Widescreen</PresentationFormat>
  <Paragraphs>124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Century Gothic Bold</vt:lpstr>
      <vt:lpstr>Courier New</vt:lpstr>
      <vt:lpstr>Daytona Pro Light</vt:lpstr>
      <vt:lpstr>Times New Roman</vt:lpstr>
      <vt:lpstr>Office Theme</vt:lpstr>
      <vt:lpstr>Cloud baze podataka i Database-as-a-service rešenja kod MS SQL Server baze podataka </vt:lpstr>
      <vt:lpstr>Sadržaj</vt:lpstr>
      <vt:lpstr>Uvod</vt:lpstr>
      <vt:lpstr>PowerPoint Presentation</vt:lpstr>
      <vt:lpstr>Podela Cloud baza podataka </vt:lpstr>
      <vt:lpstr>Prednosti cloud baza podataka</vt:lpstr>
      <vt:lpstr>Šta je Dbaas?</vt:lpstr>
      <vt:lpstr>Prednosti DBAAs-a</vt:lpstr>
      <vt:lpstr>Azure sql database</vt:lpstr>
      <vt:lpstr>Azure sql database</vt:lpstr>
      <vt:lpstr>Google cloud SQL </vt:lpstr>
      <vt:lpstr>Google cloud SQL </vt:lpstr>
      <vt:lpstr>Prednosti Google cloud-a</vt:lpstr>
      <vt:lpstr>Google cloud resursi</vt:lpstr>
      <vt:lpstr>Google cloud za SQL Server</vt:lpstr>
      <vt:lpstr>Google cloud interfejs</vt:lpstr>
      <vt:lpstr>Interakcija preko CLI </vt:lpstr>
      <vt:lpstr>Autorizacija i autentifikacija</vt:lpstr>
      <vt:lpstr>Vrste backup-a unutar google cloud-a sql-a</vt:lpstr>
      <vt:lpstr>Cloud monitoring i logging</vt:lpstr>
      <vt:lpstr>Amazon rds</vt:lpstr>
      <vt:lpstr>Tipovi skladištenja u rds-u</vt:lpstr>
      <vt:lpstr>Amazon rds custom</vt:lpstr>
      <vt:lpstr>Hvala na pažnji!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2024-09-07T10:18:33Z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